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7" r:id="rId18"/>
    <p:sldId id="284" r:id="rId19"/>
    <p:sldId id="281" r:id="rId20"/>
    <p:sldId id="282" r:id="rId21"/>
    <p:sldId id="271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2C39"/>
    <a:srgbClr val="A42222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379" autoAdjust="0"/>
  </p:normalViewPr>
  <p:slideViewPr>
    <p:cSldViewPr snapToGrid="0">
      <p:cViewPr>
        <p:scale>
          <a:sx n="60" d="100"/>
          <a:sy n="60" d="100"/>
        </p:scale>
        <p:origin x="-1716" y="-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13073-1D46-446B-A53C-E2A34F9D5438}" type="datetimeFigureOut">
              <a:rPr lang="es-MX" smtClean="0"/>
              <a:t>23/04/2024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C5B3C-BB53-4BC0-A887-AE6473D29F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3253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9C7B1-5E6A-4EBC-AC1E-DAD7DA617A74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59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228-2185-4985-B4F7-2A0023179832}" type="datetimeFigureOut">
              <a:rPr lang="es-MX" smtClean="0"/>
              <a:t>23/04/2024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9FA5-597B-4D84-A250-0B70BA315568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72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228-2185-4985-B4F7-2A0023179832}" type="datetimeFigureOut">
              <a:rPr lang="es-MX" smtClean="0"/>
              <a:t>23/04/2024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9FA5-597B-4D84-A250-0B70BA3155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471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228-2185-4985-B4F7-2A0023179832}" type="datetimeFigureOut">
              <a:rPr lang="es-MX" smtClean="0"/>
              <a:t>23/04/2024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9FA5-597B-4D84-A250-0B70BA3155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27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6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23" indent="0" algn="ctr">
              <a:buNone/>
              <a:defRPr sz="2400"/>
            </a:lvl2pPr>
            <a:lvl3pPr marL="914446" indent="0" algn="ctr">
              <a:buNone/>
              <a:defRPr sz="2400"/>
            </a:lvl3pPr>
            <a:lvl4pPr marL="1371669" indent="0" algn="ctr">
              <a:buNone/>
              <a:defRPr sz="2000"/>
            </a:lvl4pPr>
            <a:lvl5pPr marL="1828891" indent="0" algn="ctr">
              <a:buNone/>
              <a:defRPr sz="2000"/>
            </a:lvl5pPr>
            <a:lvl6pPr marL="2286114" indent="0" algn="ctr">
              <a:buNone/>
              <a:defRPr sz="2000"/>
            </a:lvl6pPr>
            <a:lvl7pPr marL="2743337" indent="0" algn="ctr">
              <a:buNone/>
              <a:defRPr sz="2000"/>
            </a:lvl7pPr>
            <a:lvl8pPr marL="3200560" indent="0" algn="ctr">
              <a:buNone/>
              <a:defRPr sz="2000"/>
            </a:lvl8pPr>
            <a:lvl9pPr marL="3657783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726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41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6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00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81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84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97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6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87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6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6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228-2185-4985-B4F7-2A0023179832}" type="datetimeFigureOut">
              <a:rPr lang="es-MX" smtClean="0"/>
              <a:t>23/04/2024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9FA5-597B-4D84-A250-0B70BA3155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4223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25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4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6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9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5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228-2185-4985-B4F7-2A0023179832}" type="datetimeFigureOut">
              <a:rPr lang="es-MX" smtClean="0"/>
              <a:t>23/04/2024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9FA5-597B-4D84-A250-0B70BA315568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64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228-2185-4985-B4F7-2A0023179832}" type="datetimeFigureOut">
              <a:rPr lang="es-MX" smtClean="0"/>
              <a:t>23/04/2024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9FA5-597B-4D84-A250-0B70BA3155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80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228-2185-4985-B4F7-2A0023179832}" type="datetimeFigureOut">
              <a:rPr lang="es-MX" smtClean="0"/>
              <a:t>23/04/2024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9FA5-597B-4D84-A250-0B70BA3155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202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228-2185-4985-B4F7-2A0023179832}" type="datetimeFigureOut">
              <a:rPr lang="es-MX" smtClean="0"/>
              <a:t>23/04/2024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9FA5-597B-4D84-A250-0B70BA3155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158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228-2185-4985-B4F7-2A0023179832}" type="datetimeFigureOut">
              <a:rPr lang="es-MX" smtClean="0"/>
              <a:t>23/04/2024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9FA5-597B-4D84-A250-0B70BA3155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426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F0A0228-2185-4985-B4F7-2A0023179832}" type="datetimeFigureOut">
              <a:rPr lang="es-MX" smtClean="0"/>
              <a:t>23/04/2024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6F9FA5-597B-4D84-A250-0B70BA3155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091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228-2185-4985-B4F7-2A0023179832}" type="datetimeFigureOut">
              <a:rPr lang="es-MX" smtClean="0"/>
              <a:t>23/04/2024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9FA5-597B-4D84-A250-0B70BA3155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515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F0A0228-2185-4985-B4F7-2A0023179832}" type="datetimeFigureOut">
              <a:rPr lang="es-MX" smtClean="0"/>
              <a:t>23/04/2024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C6F9FA5-597B-4D84-A250-0B70BA315568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4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1" y="6459786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9" y="645978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32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46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5" indent="-91445" algn="l" defTabSz="91444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67" indent="-182889" algn="l" defTabSz="91444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56" indent="-182889" algn="l" defTabSz="91444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45" indent="-182889" algn="l" defTabSz="91444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735" indent="-182889" algn="l" defTabSz="91444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55" indent="-228611" algn="l" defTabSz="91444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65" indent="-228611" algn="l" defTabSz="91444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75" indent="-228611" algn="l" defTabSz="91444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85" indent="-228611" algn="l" defTabSz="91444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3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svg"/><Relationship Id="rId7" Type="http://schemas.openxmlformats.org/officeDocument/2006/relationships/image" Target="../media/image1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7.sv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cs.google.com/spreadsheets/d/1DUF2isFWsqVSYhbaACYtbgcLi_YjDqpE3GLQIVgkKQg/edit#gid=69851113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sv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4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2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41713" y="-644683"/>
            <a:ext cx="8705019" cy="931470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987173" y="5263125"/>
            <a:ext cx="13179173" cy="2069175"/>
            <a:chOff x="0" y="0"/>
            <a:chExt cx="2524457" cy="3963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24457" cy="396348"/>
            </a:xfrm>
            <a:custGeom>
              <a:avLst/>
              <a:gdLst/>
              <a:ahLst/>
              <a:cxnLst/>
              <a:rect l="l" t="t" r="r" b="b"/>
              <a:pathLst>
                <a:path w="2524457" h="396348">
                  <a:moveTo>
                    <a:pt x="0" y="0"/>
                  </a:moveTo>
                  <a:lnTo>
                    <a:pt x="2524457" y="0"/>
                  </a:lnTo>
                  <a:lnTo>
                    <a:pt x="2524457" y="396348"/>
                  </a:lnTo>
                  <a:lnTo>
                    <a:pt x="0" y="39634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33" y="39883"/>
            <a:ext cx="4526325" cy="16889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1054" t="16725" r="2839" b="5559"/>
          <a:stretch>
            <a:fillRect/>
          </a:stretch>
        </p:blipFill>
        <p:spPr>
          <a:xfrm>
            <a:off x="7071187" y="5551299"/>
            <a:ext cx="4965775" cy="99626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404647" y="1377610"/>
            <a:ext cx="7196369" cy="3099508"/>
            <a:chOff x="0" y="-342900"/>
            <a:chExt cx="14392738" cy="6199016"/>
          </a:xfrm>
        </p:grpSpPr>
        <p:sp>
          <p:nvSpPr>
            <p:cNvPr id="8" name="TextBox 8"/>
            <p:cNvSpPr txBox="1"/>
            <p:nvPr/>
          </p:nvSpPr>
          <p:spPr>
            <a:xfrm>
              <a:off x="0" y="-342900"/>
              <a:ext cx="14392738" cy="577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94"/>
                </a:lnSpc>
              </a:pPr>
              <a:r>
                <a:rPr lang="en-US" sz="4684" dirty="0" err="1">
                  <a:solidFill>
                    <a:srgbClr val="FFFFFF"/>
                  </a:solidFill>
                  <a:latin typeface="Telegraf Bold"/>
                </a:rPr>
                <a:t>Declaración</a:t>
              </a:r>
              <a:r>
                <a:rPr lang="en-US" sz="4684" dirty="0">
                  <a:solidFill>
                    <a:srgbClr val="FFFFFF"/>
                  </a:solidFill>
                  <a:latin typeface="Telegraf Bold"/>
                </a:rPr>
                <a:t> Patrimonial y de </a:t>
              </a:r>
              <a:r>
                <a:rPr lang="en-US" sz="4684" dirty="0" err="1">
                  <a:solidFill>
                    <a:srgbClr val="FFFFFF"/>
                  </a:solidFill>
                  <a:latin typeface="Telegraf Bold"/>
                </a:rPr>
                <a:t>Intereses</a:t>
              </a:r>
              <a:r>
                <a:rPr lang="en-US" sz="4684" dirty="0">
                  <a:solidFill>
                    <a:srgbClr val="FFFFFF"/>
                  </a:solidFill>
                  <a:latin typeface="Telegraf Bold"/>
                </a:rPr>
                <a:t> </a:t>
              </a:r>
              <a:r>
                <a:rPr lang="en-US" sz="4684" dirty="0" err="1">
                  <a:solidFill>
                    <a:srgbClr val="FFFFFF"/>
                  </a:solidFill>
                  <a:latin typeface="Telegraf Bold"/>
                </a:rPr>
                <a:t>Modificación</a:t>
              </a:r>
              <a:r>
                <a:rPr lang="en-US" sz="4684" dirty="0">
                  <a:solidFill>
                    <a:srgbClr val="FFFFFF"/>
                  </a:solidFill>
                  <a:latin typeface="Telegraf Bold"/>
                </a:rPr>
                <a:t> 2023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120786"/>
              <a:ext cx="14392738" cy="73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33168" y="6027491"/>
            <a:ext cx="4342957" cy="712441"/>
            <a:chOff x="0" y="0"/>
            <a:chExt cx="8685915" cy="142488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0" y="0"/>
              <a:ext cx="4238721" cy="1424881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4238720" y="152000"/>
              <a:ext cx="4447195" cy="1046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2"/>
                </a:lnSpc>
              </a:pPr>
              <a:r>
                <a:rPr lang="en-US" sz="961">
                  <a:solidFill>
                    <a:srgbClr val="6897A2"/>
                  </a:solidFill>
                  <a:latin typeface="Raleway Bold"/>
                </a:rPr>
                <a:t>Jefatura de Responsabilidades</a:t>
              </a:r>
            </a:p>
            <a:p>
              <a:pPr>
                <a:lnSpc>
                  <a:spcPts val="1442"/>
                </a:lnSpc>
                <a:spcBef>
                  <a:spcPct val="0"/>
                </a:spcBef>
              </a:pPr>
              <a:r>
                <a:rPr lang="en-US" sz="961">
                  <a:solidFill>
                    <a:srgbClr val="6897A2"/>
                  </a:solidFill>
                  <a:latin typeface="Raleway Bold"/>
                </a:rPr>
                <a:t>Área de Declaraciones Patrimoniales y de Intereses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21559" y="5283699"/>
            <a:ext cx="3566177" cy="40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6"/>
              </a:lnSpc>
            </a:pPr>
            <a:r>
              <a:rPr lang="en-US" sz="2511">
                <a:solidFill>
                  <a:srgbClr val="000000">
                    <a:alpha val="76863"/>
                  </a:srgbClr>
                </a:solidFill>
                <a:latin typeface="Telegraf Bold"/>
              </a:rPr>
              <a:t>Contraloría Municipal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1228">
            <a:off x="9918541" y="3040749"/>
            <a:ext cx="1885196" cy="189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75522" y="-653084"/>
            <a:ext cx="14874042" cy="14147558"/>
            <a:chOff x="0" y="0"/>
            <a:chExt cx="29748084" cy="282951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2405687">
              <a:off x="6722477" y="3711970"/>
              <a:ext cx="18809262" cy="1995677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2405687">
              <a:off x="4216345" y="4626370"/>
              <a:ext cx="18809262" cy="1995677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585763" y="1307419"/>
            <a:ext cx="5162231" cy="3949659"/>
            <a:chOff x="0" y="-66675"/>
            <a:chExt cx="10324461" cy="7899318"/>
          </a:xfrm>
        </p:grpSpPr>
        <p:sp>
          <p:nvSpPr>
            <p:cNvPr id="7" name="TextBox 7"/>
            <p:cNvSpPr txBox="1"/>
            <p:nvPr/>
          </p:nvSpPr>
          <p:spPr>
            <a:xfrm>
              <a:off x="0" y="-66675"/>
              <a:ext cx="10324461" cy="3542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734" dirty="0">
                  <a:solidFill>
                    <a:srgbClr val="011C50"/>
                  </a:solidFill>
                  <a:latin typeface="Telegraf Bold"/>
                </a:rPr>
                <a:t>07</a:t>
              </a:r>
            </a:p>
            <a:p>
              <a:pPr>
                <a:lnSpc>
                  <a:spcPts val="4480"/>
                </a:lnSpc>
              </a:pPr>
              <a:r>
                <a:rPr lang="en-US" sz="3734" dirty="0">
                  <a:solidFill>
                    <a:srgbClr val="011C50"/>
                  </a:solidFill>
                  <a:latin typeface="Telegraf Bold"/>
                </a:rPr>
                <a:t>¿</a:t>
              </a:r>
              <a:r>
                <a:rPr lang="en-US" sz="3734" dirty="0" err="1">
                  <a:solidFill>
                    <a:srgbClr val="011C50"/>
                  </a:solidFill>
                  <a:latin typeface="Telegraf Bold"/>
                </a:rPr>
                <a:t>Qué</a:t>
              </a:r>
              <a:r>
                <a:rPr lang="en-US" sz="3734" dirty="0">
                  <a:solidFill>
                    <a:srgbClr val="011C50"/>
                  </a:solidFill>
                  <a:latin typeface="Telegraf Bold"/>
                </a:rPr>
                <a:t> es el SIDEM?</a:t>
              </a:r>
            </a:p>
            <a:p>
              <a:pPr>
                <a:lnSpc>
                  <a:spcPts val="5120"/>
                </a:lnSpc>
              </a:pPr>
              <a:endParaRPr lang="en-US" sz="3734" dirty="0">
                <a:solidFill>
                  <a:srgbClr val="011C50"/>
                </a:solidFill>
                <a:latin typeface="Telegraf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857067"/>
              <a:ext cx="10324461" cy="3975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60"/>
                </a:lnSpc>
              </a:pPr>
              <a:r>
                <a:rPr lang="en-US" sz="2133" dirty="0">
                  <a:solidFill>
                    <a:srgbClr val="011C50"/>
                  </a:solidFill>
                  <a:latin typeface="Open Sans"/>
                </a:rPr>
                <a:t>Es la </a:t>
              </a:r>
              <a:r>
                <a:rPr lang="en-US" sz="2133" dirty="0" err="1">
                  <a:solidFill>
                    <a:srgbClr val="011C50"/>
                  </a:solidFill>
                  <a:latin typeface="Open Sans"/>
                </a:rPr>
                <a:t>plataforma</a:t>
              </a:r>
              <a:r>
                <a:rPr lang="en-US" sz="2133" dirty="0">
                  <a:solidFill>
                    <a:srgbClr val="011C50"/>
                  </a:solidFill>
                  <a:latin typeface="Open Sans"/>
                </a:rPr>
                <a:t> digital de </a:t>
              </a:r>
              <a:r>
                <a:rPr lang="en-US" sz="2133" dirty="0" err="1">
                  <a:solidFill>
                    <a:srgbClr val="011C50"/>
                  </a:solidFill>
                  <a:latin typeface="Open Sans"/>
                </a:rPr>
                <a:t>creación</a:t>
              </a:r>
              <a:r>
                <a:rPr lang="en-US" sz="2133" dirty="0">
                  <a:solidFill>
                    <a:srgbClr val="011C50"/>
                  </a:solidFill>
                  <a:latin typeface="Open Sans"/>
                </a:rPr>
                <a:t> Municipal, a </a:t>
              </a:r>
              <a:r>
                <a:rPr lang="en-US" sz="2133" dirty="0" err="1">
                  <a:solidFill>
                    <a:srgbClr val="011C50"/>
                  </a:solidFill>
                  <a:latin typeface="Open Sans"/>
                </a:rPr>
                <a:t>través</a:t>
              </a:r>
              <a:r>
                <a:rPr lang="en-US" sz="2133" dirty="0">
                  <a:solidFill>
                    <a:srgbClr val="011C50"/>
                  </a:solidFill>
                  <a:latin typeface="Open Sans"/>
                </a:rPr>
                <a:t> de la </a:t>
              </a:r>
              <a:r>
                <a:rPr lang="en-US" sz="2133" dirty="0" err="1">
                  <a:solidFill>
                    <a:srgbClr val="011C50"/>
                  </a:solidFill>
                  <a:latin typeface="Open Sans"/>
                </a:rPr>
                <a:t>cual</a:t>
              </a:r>
              <a:r>
                <a:rPr lang="en-US" sz="2133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sz="2133" dirty="0" err="1">
                  <a:solidFill>
                    <a:srgbClr val="011C50"/>
                  </a:solidFill>
                  <a:latin typeface="Open Sans"/>
                </a:rPr>
                <a:t>presentaremos</a:t>
              </a:r>
              <a:r>
                <a:rPr lang="en-US" sz="2133" dirty="0">
                  <a:solidFill>
                    <a:srgbClr val="011C50"/>
                  </a:solidFill>
                  <a:latin typeface="Open Sans"/>
                </a:rPr>
                <a:t> las </a:t>
              </a:r>
              <a:r>
                <a:rPr lang="en-US" sz="2133" dirty="0" err="1">
                  <a:solidFill>
                    <a:srgbClr val="011C50"/>
                  </a:solidFill>
                  <a:latin typeface="Open Sans"/>
                </a:rPr>
                <a:t>declaraciones</a:t>
              </a:r>
              <a:r>
                <a:rPr lang="en-US" sz="2133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sz="2133" dirty="0" err="1">
                  <a:solidFill>
                    <a:srgbClr val="011C50"/>
                  </a:solidFill>
                  <a:latin typeface="Open Sans"/>
                </a:rPr>
                <a:t>patrimoniales</a:t>
              </a:r>
              <a:r>
                <a:rPr lang="en-US" sz="2133" dirty="0">
                  <a:solidFill>
                    <a:srgbClr val="011C50"/>
                  </a:solidFill>
                  <a:latin typeface="Open Sans"/>
                </a:rPr>
                <a:t> y de </a:t>
              </a:r>
              <a:r>
                <a:rPr lang="en-US" sz="2133" dirty="0" err="1">
                  <a:solidFill>
                    <a:srgbClr val="011C50"/>
                  </a:solidFill>
                  <a:latin typeface="Open Sans"/>
                </a:rPr>
                <a:t>intereses</a:t>
              </a:r>
              <a:r>
                <a:rPr lang="en-US" sz="2133" dirty="0">
                  <a:solidFill>
                    <a:srgbClr val="011C50"/>
                  </a:solidFill>
                  <a:latin typeface="Open Sans"/>
                </a:rPr>
                <a:t>, </a:t>
              </a:r>
              <a:r>
                <a:rPr lang="en-US" sz="2133" dirty="0" err="1">
                  <a:solidFill>
                    <a:srgbClr val="011C50"/>
                  </a:solidFill>
                  <a:latin typeface="Open Sans"/>
                </a:rPr>
                <a:t>todas</a:t>
              </a:r>
              <a:r>
                <a:rPr lang="en-US" sz="2133" dirty="0">
                  <a:solidFill>
                    <a:srgbClr val="011C50"/>
                  </a:solidFill>
                  <a:latin typeface="Open Sans"/>
                </a:rPr>
                <a:t> y </a:t>
              </a:r>
              <a:r>
                <a:rPr lang="en-US" sz="2133" dirty="0" err="1">
                  <a:solidFill>
                    <a:srgbClr val="011C50"/>
                  </a:solidFill>
                  <a:latin typeface="Open Sans"/>
                </a:rPr>
                <a:t>todos</a:t>
              </a:r>
              <a:r>
                <a:rPr lang="en-US" sz="2133" dirty="0">
                  <a:solidFill>
                    <a:srgbClr val="011C50"/>
                  </a:solidFill>
                  <a:latin typeface="Open Sans"/>
                </a:rPr>
                <a:t> los </a:t>
              </a:r>
              <a:r>
                <a:rPr lang="en-US" sz="2133" dirty="0" err="1">
                  <a:solidFill>
                    <a:srgbClr val="011C50"/>
                  </a:solidFill>
                  <a:latin typeface="Open Sans"/>
                </a:rPr>
                <a:t>servidores</a:t>
              </a:r>
              <a:r>
                <a:rPr lang="en-US" sz="2133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sz="2133" dirty="0" err="1">
                  <a:solidFill>
                    <a:srgbClr val="011C50"/>
                  </a:solidFill>
                  <a:latin typeface="Open Sans"/>
                </a:rPr>
                <a:t>públicos</a:t>
              </a:r>
              <a:r>
                <a:rPr lang="en-US" sz="2133" dirty="0">
                  <a:solidFill>
                    <a:srgbClr val="011C50"/>
                  </a:solidFill>
                  <a:latin typeface="Open Sans"/>
                </a:rPr>
                <a:t> del H. </a:t>
              </a:r>
              <a:r>
                <a:rPr lang="en-US" sz="2133" dirty="0" err="1">
                  <a:solidFill>
                    <a:srgbClr val="011C50"/>
                  </a:solidFill>
                  <a:latin typeface="Open Sans"/>
                </a:rPr>
                <a:t>Ayuntamiento</a:t>
              </a:r>
              <a:r>
                <a:rPr lang="en-US" sz="2133" dirty="0">
                  <a:solidFill>
                    <a:srgbClr val="011C50"/>
                  </a:solidFill>
                  <a:latin typeface="Open Sans"/>
                </a:rPr>
                <a:t> de Puerto Vallarta, Jalisco.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t="13225" r="57096" b="15353"/>
          <a:stretch/>
        </p:blipFill>
        <p:spPr bwMode="auto">
          <a:xfrm>
            <a:off x="6400801" y="1577009"/>
            <a:ext cx="5278400" cy="32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864518" y="-1274802"/>
            <a:ext cx="14874042" cy="14147558"/>
            <a:chOff x="0" y="0"/>
            <a:chExt cx="29748084" cy="282951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2405687">
              <a:off x="6722477" y="3711970"/>
              <a:ext cx="18809262" cy="1995677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2405687">
              <a:off x="4216345" y="4626370"/>
              <a:ext cx="18809262" cy="19956776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0" y="0"/>
            <a:ext cx="12192000" cy="1983576"/>
            <a:chOff x="0" y="0"/>
            <a:chExt cx="1913890" cy="3113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311380"/>
            </a:xfrm>
            <a:custGeom>
              <a:avLst/>
              <a:gdLst/>
              <a:ahLst/>
              <a:cxnLst/>
              <a:rect l="l" t="t" r="r" b="b"/>
              <a:pathLst>
                <a:path w="1913890" h="311380">
                  <a:moveTo>
                    <a:pt x="0" y="0"/>
                  </a:moveTo>
                  <a:lnTo>
                    <a:pt x="1913890" y="0"/>
                  </a:lnTo>
                  <a:lnTo>
                    <a:pt x="1913890" y="311380"/>
                  </a:lnTo>
                  <a:lnTo>
                    <a:pt x="0" y="311380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0308" y="5146687"/>
            <a:ext cx="5725495" cy="200912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52106" y="293288"/>
            <a:ext cx="11031589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4266">
                <a:solidFill>
                  <a:srgbClr val="FFFFFF"/>
                </a:solidFill>
                <a:latin typeface="Telegraf Bold"/>
              </a:rPr>
              <a:t>08 </a:t>
            </a:r>
          </a:p>
          <a:p>
            <a:pPr>
              <a:lnSpc>
                <a:spcPts val="5120"/>
              </a:lnSpc>
            </a:pPr>
            <a:r>
              <a:rPr lang="en-US" sz="4266">
                <a:solidFill>
                  <a:srgbClr val="FFFFFF"/>
                </a:solidFill>
                <a:latin typeface="Telegraf Bold"/>
              </a:rPr>
              <a:t>Obligación, Responsabilidad y Sanciones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15200" y="5146687"/>
            <a:ext cx="4876800" cy="171131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58713" y="1939126"/>
            <a:ext cx="11474575" cy="3510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99"/>
              </a:lnSpc>
            </a:pPr>
            <a:r>
              <a:rPr lang="en-US" sz="1533" dirty="0">
                <a:solidFill>
                  <a:srgbClr val="011C50"/>
                </a:solidFill>
                <a:latin typeface="Open Sans"/>
              </a:rPr>
              <a:t>Las y los </a:t>
            </a:r>
            <a:r>
              <a:rPr lang="en-US" sz="1533" dirty="0" err="1">
                <a:solidFill>
                  <a:srgbClr val="011C50"/>
                </a:solidFill>
                <a:latin typeface="Open Sans"/>
              </a:rPr>
              <a:t>servidores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"/>
              </a:rPr>
              <a:t>públicos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"/>
              </a:rPr>
              <a:t>tenemos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 la </a:t>
            </a:r>
            <a:r>
              <a:rPr lang="en-US" sz="1533" dirty="0" err="1">
                <a:solidFill>
                  <a:srgbClr val="011C50"/>
                </a:solidFill>
                <a:latin typeface="Open Sans"/>
              </a:rPr>
              <a:t>obligación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 y </a:t>
            </a:r>
            <a:r>
              <a:rPr lang="en-US" sz="1533" dirty="0" err="1">
                <a:solidFill>
                  <a:srgbClr val="011C50"/>
                </a:solidFill>
                <a:latin typeface="Open Sans"/>
              </a:rPr>
              <a:t>responsabilidad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 de </a:t>
            </a:r>
            <a:r>
              <a:rPr lang="en-US" sz="1533" dirty="0" err="1">
                <a:solidFill>
                  <a:srgbClr val="011C50"/>
                </a:solidFill>
                <a:latin typeface="Open Sans"/>
              </a:rPr>
              <a:t>presentar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"/>
              </a:rPr>
              <a:t>en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"/>
              </a:rPr>
              <a:t>tiempo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 y forma </a:t>
            </a:r>
            <a:r>
              <a:rPr lang="en-US" sz="1533" dirty="0" err="1">
                <a:solidFill>
                  <a:srgbClr val="011C50"/>
                </a:solidFill>
                <a:latin typeface="Open Sans"/>
              </a:rPr>
              <a:t>nuestra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"/>
              </a:rPr>
              <a:t>declaración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 patrimonial y de </a:t>
            </a:r>
            <a:r>
              <a:rPr lang="en-US" sz="1533" dirty="0" err="1">
                <a:solidFill>
                  <a:srgbClr val="011C50"/>
                </a:solidFill>
                <a:latin typeface="Open Sans"/>
              </a:rPr>
              <a:t>intereses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, </a:t>
            </a:r>
            <a:r>
              <a:rPr lang="en-US" sz="1533" dirty="0" err="1">
                <a:solidFill>
                  <a:srgbClr val="011C50"/>
                </a:solidFill>
                <a:latin typeface="Open Sans"/>
              </a:rPr>
              <a:t>ya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 que de no </a:t>
            </a:r>
            <a:r>
              <a:rPr lang="en-US" sz="1533" dirty="0" err="1">
                <a:solidFill>
                  <a:srgbClr val="011C50"/>
                </a:solidFill>
                <a:latin typeface="Open Sans"/>
              </a:rPr>
              <a:t>hacerlo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 se </a:t>
            </a:r>
            <a:r>
              <a:rPr lang="en-US" sz="1533" dirty="0" err="1">
                <a:solidFill>
                  <a:srgbClr val="011C50"/>
                </a:solidFill>
                <a:latin typeface="Open Sans"/>
              </a:rPr>
              <a:t>incurre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"/>
              </a:rPr>
              <a:t>en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 una </a:t>
            </a:r>
            <a:r>
              <a:rPr lang="en-US" sz="1533" b="1" dirty="0" err="1">
                <a:solidFill>
                  <a:srgbClr val="011C50"/>
                </a:solidFill>
                <a:latin typeface="Open Sans"/>
              </a:rPr>
              <a:t>falta</a:t>
            </a:r>
            <a:r>
              <a:rPr lang="en-US" sz="1533" b="1" dirty="0">
                <a:solidFill>
                  <a:srgbClr val="011C50"/>
                </a:solidFill>
                <a:latin typeface="Open Sans"/>
              </a:rPr>
              <a:t> </a:t>
            </a:r>
            <a:r>
              <a:rPr lang="en-US" sz="1533" b="1" dirty="0" err="1">
                <a:solidFill>
                  <a:srgbClr val="011C50"/>
                </a:solidFill>
                <a:latin typeface="Open Sans"/>
              </a:rPr>
              <a:t>administrativa</a:t>
            </a:r>
            <a:r>
              <a:rPr lang="en-US" sz="1533" b="1" dirty="0">
                <a:solidFill>
                  <a:srgbClr val="011C50"/>
                </a:solidFill>
                <a:latin typeface="Open Sans"/>
              </a:rPr>
              <a:t> 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y se </a:t>
            </a:r>
            <a:r>
              <a:rPr lang="en-US" sz="1533" dirty="0" err="1">
                <a:solidFill>
                  <a:srgbClr val="011C50"/>
                </a:solidFill>
                <a:latin typeface="Open Sans"/>
              </a:rPr>
              <a:t>puede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 ser </a:t>
            </a:r>
            <a:r>
              <a:rPr lang="en-US" sz="1533" dirty="0" err="1">
                <a:solidFill>
                  <a:srgbClr val="011C50"/>
                </a:solidFill>
                <a:latin typeface="Open Sans"/>
              </a:rPr>
              <a:t>acreedor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 a las </a:t>
            </a:r>
            <a:r>
              <a:rPr lang="en-US" sz="1533" dirty="0" err="1">
                <a:solidFill>
                  <a:srgbClr val="011C50"/>
                </a:solidFill>
                <a:latin typeface="Open Sans"/>
              </a:rPr>
              <a:t>sanciones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"/>
              </a:rPr>
              <a:t>previstas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"/>
              </a:rPr>
              <a:t>en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"/>
              </a:rPr>
              <a:t>el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"/>
              </a:rPr>
              <a:t>artículo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 75 de la LGRA:</a:t>
            </a:r>
          </a:p>
          <a:p>
            <a:pPr algn="just">
              <a:lnSpc>
                <a:spcPts val="2299"/>
              </a:lnSpc>
            </a:pPr>
            <a:endParaRPr lang="en-US" sz="1533" dirty="0">
              <a:solidFill>
                <a:srgbClr val="011C50"/>
              </a:solidFill>
              <a:latin typeface="Open Sans"/>
            </a:endParaRPr>
          </a:p>
          <a:p>
            <a:pPr algn="just">
              <a:lnSpc>
                <a:spcPts val="2299"/>
              </a:lnSpc>
            </a:pPr>
            <a:r>
              <a:rPr lang="en-US" sz="1533" dirty="0" err="1">
                <a:solidFill>
                  <a:srgbClr val="011C50"/>
                </a:solidFill>
                <a:latin typeface="Open Sans Bold Italics"/>
              </a:rPr>
              <a:t>Artículo</a:t>
            </a:r>
            <a:r>
              <a:rPr lang="en-US" sz="1533" dirty="0">
                <a:solidFill>
                  <a:srgbClr val="011C50"/>
                </a:solidFill>
                <a:latin typeface="Open Sans Bold Italics"/>
              </a:rPr>
              <a:t> 75.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 … los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Órganos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Internos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 de Control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impondrán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 las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sanciones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administrativas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siguientes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:</a:t>
            </a:r>
          </a:p>
          <a:p>
            <a:pPr marL="331063" lvl="1" indent="-165531" algn="just">
              <a:lnSpc>
                <a:spcPts val="2299"/>
              </a:lnSpc>
              <a:buFont typeface="Arial"/>
              <a:buChar char="•"/>
            </a:pPr>
            <a:r>
              <a:rPr lang="en-US" sz="1533" dirty="0">
                <a:solidFill>
                  <a:srgbClr val="011C50"/>
                </a:solidFill>
                <a:latin typeface="Open Sans Bold Italics"/>
              </a:rPr>
              <a:t>I. </a:t>
            </a:r>
            <a:r>
              <a:rPr lang="en-US" sz="1533" dirty="0" err="1">
                <a:solidFill>
                  <a:srgbClr val="011C50"/>
                </a:solidFill>
                <a:latin typeface="Open Sans Bold Italics"/>
              </a:rPr>
              <a:t>Amonestación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pública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 o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privada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;</a:t>
            </a:r>
          </a:p>
          <a:p>
            <a:pPr marL="331063" lvl="1" indent="-165531" algn="just">
              <a:lnSpc>
                <a:spcPts val="2299"/>
              </a:lnSpc>
              <a:buFont typeface="Arial"/>
              <a:buChar char="•"/>
            </a:pPr>
            <a:r>
              <a:rPr lang="en-US" sz="1533" dirty="0">
                <a:solidFill>
                  <a:srgbClr val="011C50"/>
                </a:solidFill>
                <a:latin typeface="Open Sans Bold Italics"/>
              </a:rPr>
              <a:t>II. </a:t>
            </a:r>
            <a:r>
              <a:rPr lang="en-US" sz="1533" dirty="0" err="1">
                <a:solidFill>
                  <a:srgbClr val="011C50"/>
                </a:solidFill>
                <a:latin typeface="Open Sans Bold Italics"/>
              </a:rPr>
              <a:t>Suspensión</a:t>
            </a:r>
            <a:r>
              <a:rPr lang="en-US" sz="1533" dirty="0">
                <a:solidFill>
                  <a:srgbClr val="011C50"/>
                </a:solidFill>
                <a:latin typeface="Open Sans Bold Italics"/>
              </a:rPr>
              <a:t> del </a:t>
            </a:r>
            <a:r>
              <a:rPr lang="en-US" sz="1533" dirty="0" err="1">
                <a:solidFill>
                  <a:srgbClr val="011C50"/>
                </a:solidFill>
                <a:latin typeface="Open Sans Bold Italics"/>
              </a:rPr>
              <a:t>empleo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, cargo o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comisión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;</a:t>
            </a:r>
          </a:p>
          <a:p>
            <a:pPr marL="331063" lvl="1" indent="-165531" algn="just">
              <a:lnSpc>
                <a:spcPts val="2299"/>
              </a:lnSpc>
              <a:buFont typeface="Arial"/>
              <a:buChar char="•"/>
            </a:pPr>
            <a:r>
              <a:rPr lang="en-US" sz="1533" dirty="0">
                <a:solidFill>
                  <a:srgbClr val="011C50"/>
                </a:solidFill>
                <a:latin typeface="Open Sans Bold Italics"/>
              </a:rPr>
              <a:t>III. </a:t>
            </a:r>
            <a:r>
              <a:rPr lang="en-US" sz="1533" dirty="0" err="1">
                <a:solidFill>
                  <a:srgbClr val="011C50"/>
                </a:solidFill>
                <a:latin typeface="Open Sans Bold Italics"/>
              </a:rPr>
              <a:t>Destitución</a:t>
            </a:r>
            <a:r>
              <a:rPr lang="en-US" sz="1533" dirty="0">
                <a:solidFill>
                  <a:srgbClr val="011C50"/>
                </a:solidFill>
                <a:latin typeface="Open Sans Bold Italics"/>
              </a:rPr>
              <a:t> de </a:t>
            </a:r>
            <a:r>
              <a:rPr lang="en-US" sz="1533" dirty="0" err="1">
                <a:solidFill>
                  <a:srgbClr val="011C50"/>
                </a:solidFill>
                <a:latin typeface="Open Sans Bold Italics"/>
              </a:rPr>
              <a:t>su</a:t>
            </a:r>
            <a:r>
              <a:rPr lang="en-US" sz="1533" dirty="0">
                <a:solidFill>
                  <a:srgbClr val="011C50"/>
                </a:solidFill>
                <a:latin typeface="Open Sans Bold Italic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 Bold Italics"/>
              </a:rPr>
              <a:t>empleo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, cargo o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comisión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, e</a:t>
            </a:r>
          </a:p>
          <a:p>
            <a:pPr marL="331063" lvl="1" indent="-165531" algn="just">
              <a:lnSpc>
                <a:spcPts val="2299"/>
              </a:lnSpc>
              <a:buFont typeface="Arial"/>
              <a:buChar char="•"/>
            </a:pPr>
            <a:r>
              <a:rPr lang="en-US" sz="1533" dirty="0">
                <a:solidFill>
                  <a:srgbClr val="011C50"/>
                </a:solidFill>
                <a:latin typeface="Open Sans Bold"/>
              </a:rPr>
              <a:t>IV</a:t>
            </a:r>
            <a:r>
              <a:rPr lang="en-US" sz="1533" dirty="0">
                <a:solidFill>
                  <a:srgbClr val="011C50"/>
                </a:solidFill>
                <a:latin typeface="Open Sans"/>
              </a:rPr>
              <a:t>. </a:t>
            </a:r>
            <a:r>
              <a:rPr lang="en-US" sz="1533" dirty="0" err="1">
                <a:solidFill>
                  <a:srgbClr val="011C50"/>
                </a:solidFill>
                <a:latin typeface="Open Sans Bold Italics"/>
              </a:rPr>
              <a:t>Inhabilitación</a:t>
            </a:r>
            <a:r>
              <a:rPr lang="en-US" sz="1533" dirty="0">
                <a:solidFill>
                  <a:srgbClr val="011C50"/>
                </a:solidFill>
                <a:latin typeface="Open Sans Bold Italics"/>
              </a:rPr>
              <a:t> 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temporal para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desempeñar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empleos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, cargos o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comisiones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en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el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servicio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público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 y para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participar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en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adquisiciones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,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arrendamientos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,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servicios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 u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obras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 </a:t>
            </a:r>
            <a:r>
              <a:rPr lang="en-US" sz="1533" dirty="0" err="1">
                <a:solidFill>
                  <a:srgbClr val="011C50"/>
                </a:solidFill>
                <a:latin typeface="Open Sans Italics"/>
              </a:rPr>
              <a:t>públicas</a:t>
            </a:r>
            <a:r>
              <a:rPr lang="en-US" sz="1533" dirty="0">
                <a:solidFill>
                  <a:srgbClr val="011C50"/>
                </a:solidFill>
                <a:latin typeface="Open Sans Italics"/>
              </a:rPr>
              <a:t>.</a:t>
            </a:r>
          </a:p>
          <a:p>
            <a:pPr algn="just">
              <a:lnSpc>
                <a:spcPts val="2299"/>
              </a:lnSpc>
            </a:pPr>
            <a:endParaRPr lang="en-US" sz="1533" dirty="0">
              <a:solidFill>
                <a:srgbClr val="011C50"/>
              </a:solidFill>
              <a:latin typeface="Open Sans Italics"/>
            </a:endParaRPr>
          </a:p>
          <a:p>
            <a:pPr algn="just">
              <a:lnSpc>
                <a:spcPts val="2299"/>
              </a:lnSpc>
              <a:spcBef>
                <a:spcPct val="0"/>
              </a:spcBef>
            </a:pPr>
            <a:endParaRPr lang="en-US" sz="1533" dirty="0">
              <a:solidFill>
                <a:srgbClr val="011C50"/>
              </a:solidFill>
              <a:latin typeface="Open Sans Italics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853397" y="5180647"/>
            <a:ext cx="4808306" cy="1382260"/>
            <a:chOff x="0" y="-66675"/>
            <a:chExt cx="9616613" cy="276452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66675"/>
              <a:ext cx="9616613" cy="985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r>
                <a:rPr lang="en-US" sz="1333">
                  <a:solidFill>
                    <a:srgbClr val="FFFFFF"/>
                  </a:solidFill>
                  <a:latin typeface="Open Sans Bold"/>
                </a:rPr>
                <a:t>1. Omisión en la declaración patrimonial INICIALy/o MODIFICACIÓN: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74876" y="1123951"/>
              <a:ext cx="8285643" cy="1573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FFFFFF"/>
                  </a:solidFill>
                  <a:latin typeface="Open Sans"/>
                </a:rPr>
                <a:t>Quedará sin efecto el nombramiento o contrato respectivo debiendo separar del cargo al servidor público.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04733" y="5180648"/>
            <a:ext cx="3956068" cy="1112955"/>
            <a:chOff x="0" y="-66675"/>
            <a:chExt cx="7912136" cy="222591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66675"/>
              <a:ext cx="7912136" cy="985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r>
                <a:rPr lang="en-US" sz="1333">
                  <a:solidFill>
                    <a:srgbClr val="FFFFFF"/>
                  </a:solidFill>
                  <a:latin typeface="Open Sans Bold"/>
                </a:rPr>
                <a:t>2. Omisión en la declaración patrimonial CONCLUSIÓN :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02750" y="1123952"/>
              <a:ext cx="6306638" cy="1035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FFFFFF"/>
                  </a:solidFill>
                  <a:latin typeface="Open Sans"/>
                </a:rPr>
                <a:t>Se inhabilitará al infractor de tres meses a un año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64406" y="-215779"/>
            <a:ext cx="14874042" cy="14147558"/>
            <a:chOff x="0" y="0"/>
            <a:chExt cx="29748084" cy="282951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2405687">
              <a:off x="6722477" y="3711970"/>
              <a:ext cx="18809262" cy="1995677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alphaModFix amt="224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2405687">
              <a:off x="4216345" y="4626370"/>
              <a:ext cx="18809262" cy="19956776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 rot="-2268521">
            <a:off x="6069957" y="-1998133"/>
            <a:ext cx="10034285" cy="9831175"/>
            <a:chOff x="0" y="0"/>
            <a:chExt cx="20068571" cy="1966235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410038" cy="1862941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658533" y="1032933"/>
              <a:ext cx="17410038" cy="18629418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83251" y="1509525"/>
            <a:ext cx="5411500" cy="3382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9"/>
          <p:cNvGrpSpPr/>
          <p:nvPr/>
        </p:nvGrpSpPr>
        <p:grpSpPr>
          <a:xfrm>
            <a:off x="685800" y="657225"/>
            <a:ext cx="4798759" cy="1659868"/>
            <a:chOff x="0" y="-57151"/>
            <a:chExt cx="9597517" cy="331973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57151"/>
              <a:ext cx="9597517" cy="889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endParaRPr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403497"/>
              <a:ext cx="9597517" cy="619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73"/>
                </a:lnSpc>
              </a:pPr>
              <a:endParaRPr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738850"/>
              <a:ext cx="9597517" cy="5237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endParaRPr sz="12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834582" y="795589"/>
            <a:ext cx="6069310" cy="5531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8"/>
              </a:lnSpc>
            </a:pP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Si se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detecta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que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el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Servidor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Público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78" spc="172" dirty="0" err="1">
                <a:solidFill>
                  <a:srgbClr val="000000"/>
                </a:solidFill>
                <a:latin typeface="Open Sans Bold"/>
              </a:rPr>
              <a:t>mintió</a:t>
            </a:r>
            <a:r>
              <a:rPr lang="en-US" sz="1778" spc="172" dirty="0">
                <a:solidFill>
                  <a:srgbClr val="000000"/>
                </a:solidFill>
                <a:latin typeface="Open Sans Bold"/>
              </a:rPr>
              <a:t>, </a:t>
            </a:r>
            <a:r>
              <a:rPr lang="en-US" sz="1778" spc="172" dirty="0" err="1">
                <a:solidFill>
                  <a:srgbClr val="000000"/>
                </a:solidFill>
                <a:latin typeface="Open Sans Bold"/>
              </a:rPr>
              <a:t>ocultó</a:t>
            </a:r>
            <a:r>
              <a:rPr lang="en-US" sz="1778" spc="172" dirty="0">
                <a:solidFill>
                  <a:srgbClr val="000000"/>
                </a:solidFill>
                <a:latin typeface="Open Sans Bold"/>
              </a:rPr>
              <a:t> u </a:t>
            </a:r>
            <a:r>
              <a:rPr lang="en-US" sz="1778" spc="172" dirty="0" err="1">
                <a:solidFill>
                  <a:srgbClr val="000000"/>
                </a:solidFill>
                <a:latin typeface="Open Sans Bold"/>
              </a:rPr>
              <a:t>omitió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información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relativa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su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patrimonio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su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caso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no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promovió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rectificación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su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Declaración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para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subsanar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omisión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este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hecho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constituye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una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78" u="sng" spc="172" dirty="0" err="1">
                <a:solidFill>
                  <a:srgbClr val="000000"/>
                </a:solidFill>
                <a:latin typeface="Open Sans Bold"/>
              </a:rPr>
              <a:t>falta</a:t>
            </a:r>
            <a:r>
              <a:rPr lang="en-US" sz="1778" u="sng" spc="172" dirty="0">
                <a:solidFill>
                  <a:srgbClr val="000000"/>
                </a:solidFill>
                <a:latin typeface="Open Sans Bold"/>
              </a:rPr>
              <a:t> grave.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 Previa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investigación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procedimiento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responsabilidad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administrativa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podrá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ser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sancionado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por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el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Tribunal de Justicia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Administrativa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pudiendo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ser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acreedor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alguna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de las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siguientes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78" spc="172" dirty="0" err="1">
                <a:solidFill>
                  <a:srgbClr val="000000"/>
                </a:solidFill>
                <a:latin typeface="Open Sans"/>
              </a:rPr>
              <a:t>sanciones</a:t>
            </a:r>
            <a:r>
              <a:rPr lang="en-US" sz="1778" spc="172" dirty="0">
                <a:solidFill>
                  <a:srgbClr val="000000"/>
                </a:solidFill>
                <a:latin typeface="Open Sans"/>
              </a:rPr>
              <a:t>:</a:t>
            </a:r>
          </a:p>
          <a:p>
            <a:pPr algn="just">
              <a:lnSpc>
                <a:spcPts val="2772"/>
              </a:lnSpc>
            </a:pPr>
            <a:endParaRPr lang="en-US" sz="1778" spc="172" dirty="0">
              <a:solidFill>
                <a:srgbClr val="000000"/>
              </a:solidFill>
              <a:latin typeface="Open Sans"/>
            </a:endParaRPr>
          </a:p>
          <a:p>
            <a:pPr marL="383907" lvl="1" indent="-191954">
              <a:lnSpc>
                <a:spcPts val="2898"/>
              </a:lnSpc>
              <a:buFont typeface="Arial"/>
              <a:buChar char="•"/>
            </a:pPr>
            <a:r>
              <a:rPr lang="en-US" sz="1778" spc="172" dirty="0" err="1">
                <a:solidFill>
                  <a:srgbClr val="000000"/>
                </a:solidFill>
                <a:latin typeface="Open Sans Bold"/>
              </a:rPr>
              <a:t>Suspensión</a:t>
            </a:r>
            <a:endParaRPr lang="en-US" sz="1778" spc="172" dirty="0">
              <a:solidFill>
                <a:srgbClr val="000000"/>
              </a:solidFill>
              <a:latin typeface="Open Sans Bold"/>
            </a:endParaRPr>
          </a:p>
          <a:p>
            <a:pPr marL="383907" lvl="1" indent="-191954">
              <a:lnSpc>
                <a:spcPts val="2898"/>
              </a:lnSpc>
              <a:buFont typeface="Arial"/>
              <a:buChar char="•"/>
            </a:pPr>
            <a:r>
              <a:rPr lang="en-US" sz="1778" spc="172" dirty="0" err="1">
                <a:solidFill>
                  <a:srgbClr val="000000"/>
                </a:solidFill>
                <a:latin typeface="Open Sans Bold"/>
              </a:rPr>
              <a:t>Destitución</a:t>
            </a:r>
            <a:endParaRPr lang="en-US" sz="1778" spc="172" dirty="0">
              <a:solidFill>
                <a:srgbClr val="000000"/>
              </a:solidFill>
              <a:latin typeface="Open Sans Bold"/>
            </a:endParaRPr>
          </a:p>
          <a:p>
            <a:pPr marL="383907" lvl="1" indent="-191954">
              <a:lnSpc>
                <a:spcPts val="2898"/>
              </a:lnSpc>
              <a:buFont typeface="Arial"/>
              <a:buChar char="•"/>
            </a:pPr>
            <a:r>
              <a:rPr lang="en-US" sz="1778" spc="172" dirty="0" err="1">
                <a:solidFill>
                  <a:srgbClr val="000000"/>
                </a:solidFill>
                <a:latin typeface="Open Sans Bold"/>
              </a:rPr>
              <a:t>Sanción</a:t>
            </a:r>
            <a:r>
              <a:rPr lang="en-US" sz="1778" spc="172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778" spc="172" dirty="0" err="1">
                <a:solidFill>
                  <a:srgbClr val="000000"/>
                </a:solidFill>
                <a:latin typeface="Open Sans Bold"/>
              </a:rPr>
              <a:t>económica</a:t>
            </a:r>
            <a:endParaRPr lang="en-US" sz="1778" spc="172" dirty="0">
              <a:solidFill>
                <a:srgbClr val="000000"/>
              </a:solidFill>
              <a:latin typeface="Open Sans Bold"/>
            </a:endParaRPr>
          </a:p>
          <a:p>
            <a:pPr marL="383907" lvl="1" indent="-191954">
              <a:lnSpc>
                <a:spcPts val="2898"/>
              </a:lnSpc>
              <a:buFont typeface="Arial"/>
              <a:buChar char="•"/>
            </a:pPr>
            <a:r>
              <a:rPr lang="en-US" sz="1778" spc="172" dirty="0" err="1">
                <a:solidFill>
                  <a:srgbClr val="000000"/>
                </a:solidFill>
                <a:latin typeface="Open Sans Bold"/>
              </a:rPr>
              <a:t>Inhabilitación</a:t>
            </a:r>
            <a:r>
              <a:rPr lang="en-US" sz="1778" spc="172" dirty="0">
                <a:solidFill>
                  <a:srgbClr val="000000"/>
                </a:solidFill>
                <a:latin typeface="Open Sans Bold"/>
              </a:rPr>
              <a:t> temporal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897863" y="-752387"/>
            <a:ext cx="14874042" cy="14147558"/>
            <a:chOff x="0" y="0"/>
            <a:chExt cx="29748084" cy="282951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2405687">
              <a:off x="6722477" y="3711970"/>
              <a:ext cx="18809262" cy="1995677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2405687">
              <a:off x="4216345" y="4626370"/>
              <a:ext cx="18809262" cy="19956776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0" y="0"/>
            <a:ext cx="12192000" cy="1983576"/>
            <a:chOff x="0" y="0"/>
            <a:chExt cx="1913890" cy="3113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311380"/>
            </a:xfrm>
            <a:custGeom>
              <a:avLst/>
              <a:gdLst/>
              <a:ahLst/>
              <a:cxnLst/>
              <a:rect l="l" t="t" r="r" b="b"/>
              <a:pathLst>
                <a:path w="1913890" h="311380">
                  <a:moveTo>
                    <a:pt x="0" y="0"/>
                  </a:moveTo>
                  <a:lnTo>
                    <a:pt x="1913890" y="0"/>
                  </a:lnTo>
                  <a:lnTo>
                    <a:pt x="1913890" y="311380"/>
                  </a:lnTo>
                  <a:lnTo>
                    <a:pt x="0" y="311380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435405" y="727297"/>
            <a:ext cx="11280858" cy="86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2"/>
              </a:lnSpc>
            </a:pPr>
            <a:r>
              <a:rPr lang="en-US" sz="2348">
                <a:solidFill>
                  <a:srgbClr val="FFFFFF"/>
                </a:solidFill>
                <a:latin typeface="Open Sans Bold"/>
              </a:rPr>
              <a:t>CONSECUENCIAS DERIVADAS DE LA OMISIÓN O EXTEMPORANEIDAD EN LA PRESENTACIÓN DE LA DECLARACIÓN PATRIMONIAL Y DE INTERESES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43980" y="3068618"/>
            <a:ext cx="2214285" cy="186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endParaRPr sz="1200"/>
          </a:p>
          <a:p>
            <a:pPr algn="ctr">
              <a:lnSpc>
                <a:spcPts val="2100"/>
              </a:lnSpc>
            </a:pPr>
            <a:endParaRPr sz="1200"/>
          </a:p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011C50"/>
                </a:solidFill>
                <a:latin typeface="Open Sans"/>
              </a:rPr>
              <a:t>Intervención de</a:t>
            </a:r>
          </a:p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011C50"/>
                </a:solidFill>
                <a:latin typeface="Open Sans"/>
              </a:rPr>
              <a:t>Procedimientos de</a:t>
            </a:r>
          </a:p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011C50"/>
                </a:solidFill>
                <a:latin typeface="Open Sans"/>
              </a:rPr>
              <a:t>Responsabilidad</a:t>
            </a:r>
          </a:p>
          <a:p>
            <a:pPr algn="ctr">
              <a:lnSpc>
                <a:spcPts val="2100"/>
              </a:lnSpc>
            </a:pPr>
            <a:endParaRPr lang="en-US" sz="1400">
              <a:solidFill>
                <a:srgbClr val="011C50"/>
              </a:solidFill>
              <a:latin typeface="Open Sans"/>
            </a:endParaRPr>
          </a:p>
          <a:p>
            <a:pPr algn="ctr">
              <a:lnSpc>
                <a:spcPts val="2100"/>
              </a:lnSpc>
            </a:pPr>
            <a:endParaRPr lang="en-US" sz="1400">
              <a:solidFill>
                <a:srgbClr val="011C50"/>
              </a:solidFill>
              <a:latin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0910" y="3363911"/>
            <a:ext cx="2124143" cy="1594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  <a:spcBef>
                <a:spcPct val="0"/>
              </a:spcBef>
            </a:pPr>
            <a:endParaRPr sz="1200"/>
          </a:p>
          <a:p>
            <a:pPr algn="ctr">
              <a:lnSpc>
                <a:spcPts val="2099"/>
              </a:lnSpc>
              <a:spcBef>
                <a:spcPct val="0"/>
              </a:spcBef>
            </a:pPr>
            <a:r>
              <a:rPr lang="en-US" sz="1399">
                <a:solidFill>
                  <a:srgbClr val="011C50"/>
                </a:solidFill>
                <a:latin typeface="Open Sans"/>
              </a:rPr>
              <a:t>Detección de la</a:t>
            </a:r>
          </a:p>
          <a:p>
            <a:pPr algn="ctr">
              <a:lnSpc>
                <a:spcPts val="2099"/>
              </a:lnSpc>
              <a:spcBef>
                <a:spcPct val="0"/>
              </a:spcBef>
            </a:pPr>
            <a:r>
              <a:rPr lang="en-US" sz="1399">
                <a:solidFill>
                  <a:srgbClr val="011C50"/>
                </a:solidFill>
                <a:latin typeface="Open Sans"/>
              </a:rPr>
              <a:t>Omisión o</a:t>
            </a:r>
          </a:p>
          <a:p>
            <a:pPr algn="ctr">
              <a:lnSpc>
                <a:spcPts val="2099"/>
              </a:lnSpc>
              <a:spcBef>
                <a:spcPct val="0"/>
              </a:spcBef>
            </a:pPr>
            <a:r>
              <a:rPr lang="en-US" sz="1399">
                <a:solidFill>
                  <a:srgbClr val="011C50"/>
                </a:solidFill>
                <a:latin typeface="Open Sans"/>
              </a:rPr>
              <a:t>Extemporaneidad</a:t>
            </a:r>
          </a:p>
          <a:p>
            <a:pPr algn="ctr">
              <a:lnSpc>
                <a:spcPts val="2099"/>
              </a:lnSpc>
              <a:spcBef>
                <a:spcPct val="0"/>
              </a:spcBef>
            </a:pPr>
            <a:endParaRPr lang="en-US" sz="1399">
              <a:solidFill>
                <a:srgbClr val="011C50"/>
              </a:solidFill>
              <a:latin typeface="Open Sans"/>
            </a:endParaRPr>
          </a:p>
          <a:p>
            <a:pPr algn="ctr">
              <a:lnSpc>
                <a:spcPts val="2099"/>
              </a:lnSpc>
              <a:spcBef>
                <a:spcPct val="0"/>
              </a:spcBef>
            </a:pPr>
            <a:endParaRPr lang="en-US" sz="1399">
              <a:solidFill>
                <a:srgbClr val="011C50"/>
              </a:solidFill>
              <a:latin typeface="Open San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890600" y="3971323"/>
            <a:ext cx="30445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1" name="AutoShape 11"/>
          <p:cNvSpPr/>
          <p:nvPr/>
        </p:nvSpPr>
        <p:spPr>
          <a:xfrm>
            <a:off x="9114120" y="3996723"/>
            <a:ext cx="30445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2" name="AutoShape 12"/>
          <p:cNvSpPr/>
          <p:nvPr/>
        </p:nvSpPr>
        <p:spPr>
          <a:xfrm>
            <a:off x="7014492" y="3971323"/>
            <a:ext cx="30445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3" name="AutoShape 13"/>
          <p:cNvSpPr/>
          <p:nvPr/>
        </p:nvSpPr>
        <p:spPr>
          <a:xfrm>
            <a:off x="4536343" y="3984023"/>
            <a:ext cx="30445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l="2778" r="2778"/>
          <a:stretch>
            <a:fillRect/>
          </a:stretch>
        </p:blipFill>
        <p:spPr>
          <a:xfrm>
            <a:off x="9418572" y="3230622"/>
            <a:ext cx="2773428" cy="164083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83975" y="3068617"/>
            <a:ext cx="2214285" cy="1594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endParaRPr sz="1200"/>
          </a:p>
          <a:p>
            <a:pPr algn="ctr">
              <a:lnSpc>
                <a:spcPts val="2100"/>
              </a:lnSpc>
            </a:pPr>
            <a:endParaRPr sz="1200"/>
          </a:p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011C50"/>
                </a:solidFill>
                <a:latin typeface="Open Sans"/>
              </a:rPr>
              <a:t>Notificación al servidor público exhortando que cumpla su obligación</a:t>
            </a:r>
          </a:p>
          <a:p>
            <a:pPr algn="ctr">
              <a:lnSpc>
                <a:spcPts val="2100"/>
              </a:lnSpc>
            </a:pPr>
            <a:endParaRPr lang="en-US" sz="1400">
              <a:solidFill>
                <a:srgbClr val="011C50"/>
              </a:solidFill>
              <a:latin typeface="Open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894310" y="3615723"/>
            <a:ext cx="1821954" cy="641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Telegraf Bold"/>
              </a:rPr>
              <a:t>Imposición de</a:t>
            </a:r>
          </a:p>
          <a:p>
            <a:pPr algn="ctr">
              <a:lnSpc>
                <a:spcPts val="26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Telegraf Bold"/>
              </a:rPr>
              <a:t>sanciones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840796" y="3068617"/>
            <a:ext cx="2214285" cy="1594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endParaRPr sz="1200"/>
          </a:p>
          <a:p>
            <a:pPr algn="ctr">
              <a:lnSpc>
                <a:spcPts val="2100"/>
              </a:lnSpc>
            </a:pPr>
            <a:endParaRPr sz="1200"/>
          </a:p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011C50"/>
                </a:solidFill>
                <a:latin typeface="Open Sans"/>
              </a:rPr>
              <a:t>Continúa la omisión, se remite a la Autoridad Investigadora</a:t>
            </a:r>
          </a:p>
          <a:p>
            <a:pPr algn="ctr">
              <a:lnSpc>
                <a:spcPts val="2100"/>
              </a:lnSpc>
            </a:pPr>
            <a:endParaRPr lang="en-US" sz="1400">
              <a:solidFill>
                <a:srgbClr val="011C5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56876" y="-79112"/>
            <a:ext cx="4935124" cy="6387548"/>
            <a:chOff x="0" y="0"/>
            <a:chExt cx="2504119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4119" cy="3479800"/>
            </a:xfrm>
            <a:custGeom>
              <a:avLst/>
              <a:gdLst/>
              <a:ahLst/>
              <a:cxnLst/>
              <a:rect l="l" t="t" r="r" b="b"/>
              <a:pathLst>
                <a:path w="2504119" h="3479800">
                  <a:moveTo>
                    <a:pt x="0" y="0"/>
                  </a:moveTo>
                  <a:lnTo>
                    <a:pt x="2504119" y="0"/>
                  </a:lnTo>
                  <a:lnTo>
                    <a:pt x="250411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734461" y="1785121"/>
            <a:ext cx="8134805" cy="5154150"/>
            <a:chOff x="0" y="0"/>
            <a:chExt cx="16269610" cy="1089200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269610" cy="10778617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42892" y="2009289"/>
              <a:ext cx="13407879" cy="8882720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r="2595"/>
          <a:stretch>
            <a:fillRect/>
          </a:stretch>
        </p:blipFill>
        <p:spPr>
          <a:xfrm>
            <a:off x="9735741" y="210911"/>
            <a:ext cx="2132243" cy="26337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49988" y="3873885"/>
            <a:ext cx="2948900" cy="213664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8924" y="1137400"/>
            <a:ext cx="6986532" cy="4873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Open Sans"/>
              </a:rPr>
              <a:t>a)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Opinión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cumplimiento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fiscal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emitido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por el SAT y con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vigencia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del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año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que se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presenta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declaración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)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Open Sans"/>
              </a:rPr>
              <a:t>b)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Comprobante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domicilio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reciente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Open Sans"/>
              </a:rPr>
              <a:t>c)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Recibo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nómina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del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año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que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entró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como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servidor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público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Open Sans"/>
              </a:rPr>
              <a:t>d)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Escrituras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públicas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y/o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contratos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bienes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inmuebles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.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Open Sans"/>
              </a:rPr>
              <a:t>e) 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Factura de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vehículos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y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bienes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muebles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.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Open Sans"/>
              </a:rPr>
              <a:t>f)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Contratos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y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estados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cuenta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bancarios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.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Open Sans"/>
              </a:rPr>
              <a:t>g)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Contratos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y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estados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cuenta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gravámenes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y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adeudos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Open Sans"/>
              </a:rPr>
              <a:t>h)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Constancia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percepciones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sueldo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o de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otro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tipo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ingreso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del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año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en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declarar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.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Open Sans"/>
              </a:rPr>
              <a:t>i)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Actas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constitutivas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sociedades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y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asociaciones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.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Open Sans"/>
              </a:rPr>
              <a:t>j)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Acuse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de la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declaración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fiscal (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si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aplica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).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Open Sans"/>
              </a:rPr>
              <a:t>k)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Copia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simple de la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identificación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oficial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con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fotografía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vigente</a:t>
            </a:r>
            <a:endParaRPr lang="en-US" sz="120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Open Sans"/>
              </a:rPr>
              <a:t>l) Clave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Única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Registro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de Población (CURP)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emitida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por la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Secretaría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Gobernación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Open Sans"/>
              </a:rPr>
              <a:t>m)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Semanas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cotizadas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del IMSS o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su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defecto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Currículum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vitae con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fechas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(día,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mes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año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de los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trabajos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expresados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el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documento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)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Open Sans"/>
              </a:rPr>
              <a:t>n)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Constancia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boleta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o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certificado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del ultimo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grado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estudios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fecha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que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fue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otorgada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por la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institución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)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Open Sans"/>
              </a:rPr>
              <a:t>o) Acta de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matrimonio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Open Sans"/>
              </a:rPr>
              <a:t>p)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Cualquier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otro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documento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necesario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para las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Declaraciones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898" y="167640"/>
            <a:ext cx="6974536" cy="82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  <a:spcBef>
                <a:spcPct val="0"/>
              </a:spcBef>
            </a:pPr>
            <a:r>
              <a:rPr lang="en-US" sz="1466" dirty="0">
                <a:solidFill>
                  <a:srgbClr val="000000"/>
                </a:solidFill>
                <a:latin typeface="Open Sans Bold"/>
              </a:rPr>
              <a:t>Para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agilizar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el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llenado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 de la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Declaración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 Patrimonial </a:t>
            </a:r>
            <a:r>
              <a:rPr lang="en-US" sz="1600" u="sng" dirty="0">
                <a:solidFill>
                  <a:schemeClr val="accent2"/>
                </a:solidFill>
                <a:latin typeface="Open Sans Bold"/>
              </a:rPr>
              <a:t>GENERAL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 es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conveniente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tener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 a la mano la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siguiente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documentación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, entre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otras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, sin que sea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necesario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su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entrega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388" y="216716"/>
            <a:ext cx="2121877" cy="262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56876" y="-79112"/>
            <a:ext cx="4935124" cy="6387549"/>
            <a:chOff x="0" y="0"/>
            <a:chExt cx="2504119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4119" cy="3479800"/>
            </a:xfrm>
            <a:custGeom>
              <a:avLst/>
              <a:gdLst/>
              <a:ahLst/>
              <a:cxnLst/>
              <a:rect l="l" t="t" r="r" b="b"/>
              <a:pathLst>
                <a:path w="2504119" h="3479800">
                  <a:moveTo>
                    <a:pt x="0" y="0"/>
                  </a:moveTo>
                  <a:lnTo>
                    <a:pt x="2504119" y="0"/>
                  </a:lnTo>
                  <a:lnTo>
                    <a:pt x="250411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734461" y="1785120"/>
            <a:ext cx="8134805" cy="5389309"/>
            <a:chOff x="0" y="0"/>
            <a:chExt cx="16269610" cy="1077861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269610" cy="10778617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42892" y="2009290"/>
              <a:ext cx="13407880" cy="7388323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r="2595"/>
          <a:stretch>
            <a:fillRect/>
          </a:stretch>
        </p:blipFill>
        <p:spPr>
          <a:xfrm>
            <a:off x="10053548" y="167640"/>
            <a:ext cx="2035182" cy="26221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439869" y="3672153"/>
            <a:ext cx="3227359" cy="233840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78828" y="1414491"/>
            <a:ext cx="6206118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s-ES" sz="1315" dirty="0">
                <a:solidFill>
                  <a:srgbClr val="000000"/>
                </a:solidFill>
                <a:latin typeface="Open Sans"/>
              </a:rPr>
              <a:t>a)  Opinión de cumplimiento fiscal (emitido por el SAT y con vigencia del año en que se presenta la declaración)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s-ES" sz="1315" dirty="0">
                <a:solidFill>
                  <a:srgbClr val="000000"/>
                </a:solidFill>
                <a:latin typeface="Open Sans"/>
              </a:rPr>
              <a:t>b) Comprobante de domicilio reciente.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s-ES" sz="1315" dirty="0">
                <a:solidFill>
                  <a:srgbClr val="000000"/>
                </a:solidFill>
                <a:latin typeface="Open Sans"/>
              </a:rPr>
              <a:t>c) Recibo de nómina del año en que entró como servidor público.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s-ES" sz="1315" dirty="0">
                <a:solidFill>
                  <a:srgbClr val="000000"/>
                </a:solidFill>
                <a:latin typeface="Open Sans"/>
              </a:rPr>
              <a:t>d) Constancia de percepciones de sueldo o de otro tipo de ingreso del año en declarar.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s-ES" sz="1315" dirty="0">
                <a:solidFill>
                  <a:srgbClr val="000000"/>
                </a:solidFill>
                <a:latin typeface="Open Sans"/>
              </a:rPr>
              <a:t>e) Acuse de la declaración fiscal (si aplica).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s-ES" sz="1315" dirty="0">
                <a:solidFill>
                  <a:srgbClr val="000000"/>
                </a:solidFill>
                <a:latin typeface="Open Sans"/>
              </a:rPr>
              <a:t>f) Copia simple de la identificación oficial con fotografía vigente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s-ES" sz="1315" dirty="0">
                <a:solidFill>
                  <a:srgbClr val="000000"/>
                </a:solidFill>
                <a:latin typeface="Open Sans"/>
              </a:rPr>
              <a:t>g) Clave Única de Registro de Población (CURP) emitida por la Secretaría de Gobernación.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s-ES" sz="1315" dirty="0">
                <a:solidFill>
                  <a:srgbClr val="000000"/>
                </a:solidFill>
                <a:latin typeface="Open Sans"/>
              </a:rPr>
              <a:t>h) Semanas cotizadas del IMSS o en su defecto Currículum vitae con fechas (día, mes y año de los trabajos expresados en el documento)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s-ES" sz="1315" dirty="0">
                <a:solidFill>
                  <a:srgbClr val="000000"/>
                </a:solidFill>
                <a:latin typeface="Open Sans"/>
              </a:rPr>
              <a:t>i) Constancia o certificado del ultimo grado de estudios (fecha en que fue otorgada por la institución)</a:t>
            </a:r>
          </a:p>
          <a:p>
            <a:pPr>
              <a:lnSpc>
                <a:spcPts val="1973"/>
              </a:lnSpc>
              <a:spcBef>
                <a:spcPct val="0"/>
              </a:spcBef>
            </a:pPr>
            <a:r>
              <a:rPr lang="es-ES" sz="1315" dirty="0">
                <a:solidFill>
                  <a:srgbClr val="000000"/>
                </a:solidFill>
                <a:latin typeface="Open Sans"/>
              </a:rPr>
              <a:t>j) Cualquier otro documento necesario para las Declaraciones.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898" y="167640"/>
            <a:ext cx="6974536" cy="82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  <a:spcBef>
                <a:spcPct val="0"/>
              </a:spcBef>
            </a:pPr>
            <a:r>
              <a:rPr lang="en-US" sz="1466" dirty="0">
                <a:solidFill>
                  <a:srgbClr val="000000"/>
                </a:solidFill>
                <a:latin typeface="Open Sans Bold"/>
              </a:rPr>
              <a:t>Para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agilizar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el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llenado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 de la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Declaración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 Patrimonial </a:t>
            </a:r>
            <a:r>
              <a:rPr lang="en-US" sz="1600" u="sng" dirty="0">
                <a:solidFill>
                  <a:schemeClr val="accent2"/>
                </a:solidFill>
                <a:latin typeface="Open Sans Bold"/>
              </a:rPr>
              <a:t>SIMPLIFICADA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 es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conveniente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tener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 a la mano la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siguiente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documentación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, entre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otra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, sin que sea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necesario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su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Open Sans Bold"/>
              </a:rPr>
              <a:t>entrega</a:t>
            </a:r>
            <a:r>
              <a:rPr lang="en-US" sz="1466" dirty="0">
                <a:solidFill>
                  <a:srgbClr val="000000"/>
                </a:solidFill>
                <a:latin typeface="Open Sans Bold"/>
              </a:rPr>
              <a:t>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637" y="167640"/>
            <a:ext cx="2121877" cy="262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65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05659" y="346275"/>
            <a:ext cx="5713614" cy="1320800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Acuse de Declaración Fiscal  SAT</a:t>
            </a:r>
            <a:endParaRPr lang="es-MX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73" y="1317016"/>
            <a:ext cx="3530494" cy="499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900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05659" y="346275"/>
            <a:ext cx="5713614" cy="1320800"/>
          </a:xfrm>
        </p:spPr>
        <p:txBody>
          <a:bodyPr>
            <a:normAutofit/>
          </a:bodyPr>
          <a:lstStyle/>
          <a:p>
            <a:r>
              <a:rPr lang="es-MX" sz="2400" b="1" dirty="0"/>
              <a:t>Opinión de Cumplimiento emitido por el SAT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1" b="2336"/>
          <a:stretch/>
        </p:blipFill>
        <p:spPr>
          <a:xfrm>
            <a:off x="4177384" y="1768765"/>
            <a:ext cx="4347780" cy="44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29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77092" y="1136073"/>
            <a:ext cx="8077200" cy="457024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/>
              <a:t>Constancia de Percepciones emitida por el Depto. de Nominas.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5278" b="8642"/>
          <a:stretch/>
        </p:blipFill>
        <p:spPr>
          <a:xfrm>
            <a:off x="3827751" y="1932181"/>
            <a:ext cx="6529388" cy="407323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37490" y="2971655"/>
            <a:ext cx="22305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i="1" dirty="0"/>
              <a:t>Se suma las Percepciones del concepto 1 al 99 y se restan las Deducciones de los concepto ISR, Incapacidades y Faltas </a:t>
            </a:r>
          </a:p>
        </p:txBody>
      </p:sp>
    </p:spTree>
    <p:extLst>
      <p:ext uri="{BB962C8B-B14F-4D97-AF65-F5344CB8AC3E}">
        <p14:creationId xmlns:p14="http://schemas.microsoft.com/office/powerpoint/2010/main" val="2404748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575785" y="581891"/>
            <a:ext cx="8777676" cy="5216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/>
              <a:t>Acuse de la declaración presentada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13A433C-A9F8-4C47-B52A-287F1DBAB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077" y="1375251"/>
            <a:ext cx="3761845" cy="4107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90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19989" y="1977409"/>
            <a:ext cx="4038600" cy="692433"/>
            <a:chOff x="0" y="-66675"/>
            <a:chExt cx="8077200" cy="1384867"/>
          </a:xfrm>
        </p:grpSpPr>
        <p:sp>
          <p:nvSpPr>
            <p:cNvPr id="3" name="TextBox 3"/>
            <p:cNvSpPr txBox="1"/>
            <p:nvPr/>
          </p:nvSpPr>
          <p:spPr>
            <a:xfrm>
              <a:off x="0" y="-66675"/>
              <a:ext cx="8077200" cy="640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7"/>
                </a:lnSpc>
                <a:spcBef>
                  <a:spcPct val="0"/>
                </a:spcBef>
              </a:pPr>
              <a:r>
                <a:rPr lang="en-US" sz="2067">
                  <a:solidFill>
                    <a:srgbClr val="011C50"/>
                  </a:solidFill>
                  <a:latin typeface="Telegraf Bold"/>
                </a:rPr>
                <a:t>01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75736"/>
              <a:ext cx="8077200" cy="542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en-US">
                  <a:solidFill>
                    <a:srgbClr val="011C50"/>
                  </a:solidFill>
                  <a:latin typeface="Open Sans"/>
                </a:rPr>
                <a:t>Qué hace la Contraloría Municipal?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19989" y="3544813"/>
            <a:ext cx="4038600" cy="651370"/>
            <a:chOff x="0" y="-66675"/>
            <a:chExt cx="8077200" cy="1302739"/>
          </a:xfrm>
        </p:grpSpPr>
        <p:sp>
          <p:nvSpPr>
            <p:cNvPr id="6" name="TextBox 6"/>
            <p:cNvSpPr txBox="1"/>
            <p:nvPr/>
          </p:nvSpPr>
          <p:spPr>
            <a:xfrm>
              <a:off x="0" y="-66675"/>
              <a:ext cx="8077200" cy="547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40"/>
                </a:lnSpc>
                <a:spcBef>
                  <a:spcPct val="0"/>
                </a:spcBef>
              </a:pPr>
              <a:r>
                <a:rPr lang="en-US">
                  <a:solidFill>
                    <a:srgbClr val="011C50"/>
                  </a:solidFill>
                  <a:latin typeface="Telegraf Bold"/>
                </a:rPr>
                <a:t>03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93608"/>
              <a:ext cx="8077200" cy="542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en-US">
                  <a:solidFill>
                    <a:srgbClr val="011C50"/>
                  </a:solidFill>
                  <a:latin typeface="Open Sans"/>
                </a:rPr>
                <a:t>Ley 3 de 3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419841" y="635000"/>
            <a:ext cx="458893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266">
                <a:solidFill>
                  <a:srgbClr val="953040"/>
                </a:solidFill>
                <a:latin typeface="Telegraf Bold"/>
              </a:rPr>
              <a:t>Programa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444247" flipH="1">
            <a:off x="-170711" y="4982030"/>
            <a:ext cx="4554933" cy="140633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6819989" y="2780496"/>
            <a:ext cx="4038600" cy="651370"/>
            <a:chOff x="0" y="-66675"/>
            <a:chExt cx="8077200" cy="130273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66675"/>
              <a:ext cx="8077200" cy="547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40"/>
                </a:lnSpc>
                <a:spcBef>
                  <a:spcPct val="0"/>
                </a:spcBef>
              </a:pPr>
              <a:r>
                <a:rPr lang="en-US">
                  <a:solidFill>
                    <a:srgbClr val="011C50"/>
                  </a:solidFill>
                  <a:latin typeface="Telegraf Bold"/>
                </a:rPr>
                <a:t>02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93608"/>
              <a:ext cx="8077200" cy="542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en-US">
                  <a:solidFill>
                    <a:srgbClr val="011C50"/>
                  </a:solidFill>
                  <a:latin typeface="Open Sans"/>
                </a:rPr>
                <a:t>Marco Normativo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19989" y="4309130"/>
            <a:ext cx="4588934" cy="651370"/>
            <a:chOff x="0" y="-66675"/>
            <a:chExt cx="9177868" cy="130273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66675"/>
              <a:ext cx="9177868" cy="547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40"/>
                </a:lnSpc>
                <a:spcBef>
                  <a:spcPct val="0"/>
                </a:spcBef>
              </a:pPr>
              <a:r>
                <a:rPr lang="en-US">
                  <a:solidFill>
                    <a:srgbClr val="011C50"/>
                  </a:solidFill>
                  <a:latin typeface="Telegraf Bold"/>
                </a:rPr>
                <a:t>04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93608"/>
              <a:ext cx="9177868" cy="542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en-US">
                  <a:solidFill>
                    <a:srgbClr val="011C50"/>
                  </a:solidFill>
                  <a:latin typeface="Open Sans"/>
                </a:rPr>
                <a:t>Declaraciones Patrimoniales y tipos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819989" y="5073448"/>
            <a:ext cx="4379072" cy="651370"/>
            <a:chOff x="0" y="-66675"/>
            <a:chExt cx="8758143" cy="1302739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66675"/>
              <a:ext cx="8758143" cy="547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40"/>
                </a:lnSpc>
                <a:spcBef>
                  <a:spcPct val="0"/>
                </a:spcBef>
              </a:pPr>
              <a:r>
                <a:rPr lang="en-US">
                  <a:solidFill>
                    <a:srgbClr val="011C50"/>
                  </a:solidFill>
                  <a:latin typeface="Telegraf Bold"/>
                </a:rPr>
                <a:t>05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93608"/>
              <a:ext cx="8758143" cy="542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en-US">
                  <a:solidFill>
                    <a:srgbClr val="011C50"/>
                  </a:solidFill>
                  <a:latin typeface="Open Sans"/>
                </a:rPr>
                <a:t>Clasificación del Padrón Obligado</a:t>
              </a:r>
            </a:p>
          </p:txBody>
        </p:sp>
      </p:grpSp>
      <p:pic>
        <p:nvPicPr>
          <p:cNvPr id="1028" name="Picture 4" descr="Los 5 pasos que debes tener en cuenta en tu presentación corporativa">
            <a:extLst>
              <a:ext uri="{FF2B5EF4-FFF2-40B4-BE49-F238E27FC236}">
                <a16:creationId xmlns="" xmlns:a16="http://schemas.microsoft.com/office/drawing/2014/main" id="{47B0C0B9-ABB7-4C88-B270-5C79F3C70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9" r="11000"/>
          <a:stretch/>
        </p:blipFill>
        <p:spPr bwMode="auto">
          <a:xfrm>
            <a:off x="1333411" y="1977409"/>
            <a:ext cx="3848189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3000"/>
          </a:blip>
          <a:srcRect l="25847" r="24624"/>
          <a:stretch>
            <a:fillRect/>
          </a:stretch>
        </p:blipFill>
        <p:spPr>
          <a:xfrm>
            <a:off x="8178800" y="1023358"/>
            <a:ext cx="3674760" cy="435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3"/>
          <p:cNvGrpSpPr/>
          <p:nvPr/>
        </p:nvGrpSpPr>
        <p:grpSpPr>
          <a:xfrm>
            <a:off x="1560051" y="516813"/>
            <a:ext cx="5971695" cy="976521"/>
            <a:chOff x="0" y="-76200"/>
            <a:chExt cx="11943391" cy="1953042"/>
          </a:xfrm>
        </p:grpSpPr>
        <p:sp>
          <p:nvSpPr>
            <p:cNvPr id="4" name="TextBox 4"/>
            <p:cNvSpPr txBox="1"/>
            <p:nvPr/>
          </p:nvSpPr>
          <p:spPr>
            <a:xfrm>
              <a:off x="0" y="-76200"/>
              <a:ext cx="11943391" cy="1308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20"/>
                </a:lnSpc>
              </a:pPr>
              <a:r>
                <a:rPr lang="en-US" sz="4266">
                  <a:solidFill>
                    <a:srgbClr val="011C50"/>
                  </a:solidFill>
                  <a:latin typeface="Telegraf Bold"/>
                </a:rPr>
                <a:t>Consejos y opiniones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295400"/>
              <a:ext cx="11943391" cy="581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60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96878" y="1778876"/>
            <a:ext cx="2154955" cy="1415513"/>
            <a:chOff x="0" y="-66675"/>
            <a:chExt cx="4309909" cy="2831026"/>
          </a:xfrm>
        </p:grpSpPr>
        <p:sp>
          <p:nvSpPr>
            <p:cNvPr id="7" name="TextBox 7"/>
            <p:cNvSpPr txBox="1"/>
            <p:nvPr/>
          </p:nvSpPr>
          <p:spPr>
            <a:xfrm>
              <a:off x="0" y="934875"/>
              <a:ext cx="4309909" cy="1829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0"/>
                </a:lnSpc>
              </a:pPr>
              <a:r>
                <a:rPr lang="en-US" sz="1483" dirty="0">
                  <a:solidFill>
                    <a:srgbClr val="011C50"/>
                  </a:solidFill>
                  <a:latin typeface="Open Sans"/>
                </a:rPr>
                <a:t>No </a:t>
              </a:r>
              <a:r>
                <a:rPr lang="en-US" sz="1483" dirty="0" err="1">
                  <a:solidFill>
                    <a:srgbClr val="011C50"/>
                  </a:solidFill>
                  <a:latin typeface="Open Sans"/>
                </a:rPr>
                <a:t>dejes</a:t>
              </a:r>
              <a:r>
                <a:rPr lang="en-US" sz="1483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sz="1483" dirty="0" err="1">
                  <a:solidFill>
                    <a:srgbClr val="011C50"/>
                  </a:solidFill>
                  <a:latin typeface="Open Sans"/>
                </a:rPr>
                <a:t>tu</a:t>
              </a:r>
              <a:r>
                <a:rPr lang="en-US" sz="1483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sz="1483" dirty="0" err="1">
                  <a:solidFill>
                    <a:srgbClr val="011C50"/>
                  </a:solidFill>
                  <a:latin typeface="Open Sans"/>
                </a:rPr>
                <a:t>declaración</a:t>
              </a:r>
              <a:r>
                <a:rPr lang="en-US" sz="1483" dirty="0">
                  <a:solidFill>
                    <a:srgbClr val="011C50"/>
                  </a:solidFill>
                  <a:latin typeface="Open Sans"/>
                </a:rPr>
                <a:t> patrimonial y de </a:t>
              </a:r>
              <a:r>
                <a:rPr lang="en-US" sz="1483" dirty="0" err="1">
                  <a:solidFill>
                    <a:srgbClr val="011C50"/>
                  </a:solidFill>
                  <a:latin typeface="Open Sans"/>
                </a:rPr>
                <a:t>intereses</a:t>
              </a:r>
              <a:r>
                <a:rPr lang="en-US" sz="1483" dirty="0">
                  <a:solidFill>
                    <a:srgbClr val="011C50"/>
                  </a:solidFill>
                  <a:latin typeface="Open Sans"/>
                </a:rPr>
                <a:t> para </a:t>
              </a:r>
              <a:r>
                <a:rPr lang="en-US" sz="1483" dirty="0" err="1">
                  <a:solidFill>
                    <a:srgbClr val="011C50"/>
                  </a:solidFill>
                  <a:latin typeface="Open Sans"/>
                </a:rPr>
                <a:t>los</a:t>
              </a:r>
              <a:r>
                <a:rPr lang="en-US" sz="1483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sz="1483" dirty="0" err="1">
                  <a:solidFill>
                    <a:srgbClr val="011C50"/>
                  </a:solidFill>
                  <a:latin typeface="Open Sans"/>
                </a:rPr>
                <a:t>últimos</a:t>
              </a:r>
              <a:r>
                <a:rPr lang="en-US" sz="1483" dirty="0">
                  <a:solidFill>
                    <a:srgbClr val="011C50"/>
                  </a:solidFill>
                  <a:latin typeface="Open Sans"/>
                </a:rPr>
                <a:t> días de mayo.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4309909" cy="736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11C50"/>
                  </a:solidFill>
                  <a:latin typeface="Telegraf Bold"/>
                </a:rPr>
                <a:t>01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96878" y="3958525"/>
            <a:ext cx="2154955" cy="2080431"/>
            <a:chOff x="0" y="-66675"/>
            <a:chExt cx="4309909" cy="416086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896773"/>
              <a:ext cx="4309909" cy="3197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23"/>
                </a:lnSpc>
                <a:spcBef>
                  <a:spcPct val="0"/>
                </a:spcBef>
              </a:pPr>
              <a:r>
                <a:rPr lang="en-US" sz="1517" dirty="0">
                  <a:solidFill>
                    <a:srgbClr val="011C50"/>
                  </a:solidFill>
                  <a:latin typeface="Open Sans"/>
                </a:rPr>
                <a:t>La </a:t>
              </a:r>
              <a:r>
                <a:rPr lang="en-US" sz="1517" dirty="0" err="1">
                  <a:solidFill>
                    <a:srgbClr val="011C50"/>
                  </a:solidFill>
                  <a:latin typeface="Open Sans"/>
                </a:rPr>
                <a:t>fecha</a:t>
              </a:r>
              <a:r>
                <a:rPr lang="en-US" sz="1517" dirty="0">
                  <a:solidFill>
                    <a:srgbClr val="011C50"/>
                  </a:solidFill>
                  <a:latin typeface="Open Sans"/>
                </a:rPr>
                <a:t> para </a:t>
              </a:r>
              <a:r>
                <a:rPr lang="en-US" sz="1517" dirty="0" err="1">
                  <a:solidFill>
                    <a:srgbClr val="011C50"/>
                  </a:solidFill>
                  <a:latin typeface="Open Sans"/>
                </a:rPr>
                <a:t>presentar</a:t>
              </a:r>
              <a:r>
                <a:rPr lang="en-US" sz="1517" dirty="0">
                  <a:solidFill>
                    <a:srgbClr val="011C50"/>
                  </a:solidFill>
                  <a:latin typeface="Open Sans"/>
                </a:rPr>
                <a:t> la </a:t>
              </a:r>
              <a:r>
                <a:rPr lang="en-US" sz="1517" dirty="0" err="1">
                  <a:solidFill>
                    <a:srgbClr val="011C50"/>
                  </a:solidFill>
                  <a:latin typeface="Open Sans"/>
                </a:rPr>
                <a:t>declaración</a:t>
              </a:r>
              <a:r>
                <a:rPr lang="en-US" sz="1517" dirty="0">
                  <a:solidFill>
                    <a:srgbClr val="011C50"/>
                  </a:solidFill>
                  <a:latin typeface="Open Sans"/>
                </a:rPr>
                <a:t> patrimonial y de </a:t>
              </a:r>
              <a:r>
                <a:rPr lang="en-US" sz="1517" dirty="0" err="1">
                  <a:solidFill>
                    <a:srgbClr val="011C50"/>
                  </a:solidFill>
                  <a:latin typeface="Open Sans"/>
                </a:rPr>
                <a:t>intereses</a:t>
              </a:r>
              <a:r>
                <a:rPr lang="en-US" sz="1517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sz="1517" dirty="0" err="1">
                  <a:solidFill>
                    <a:srgbClr val="011C50"/>
                  </a:solidFill>
                  <a:latin typeface="Open Sans"/>
                </a:rPr>
                <a:t>modificación</a:t>
              </a:r>
              <a:r>
                <a:rPr lang="en-US" sz="1517" dirty="0">
                  <a:solidFill>
                    <a:srgbClr val="011C50"/>
                  </a:solidFill>
                  <a:latin typeface="Open Sans"/>
                </a:rPr>
                <a:t> 2023 </a:t>
              </a:r>
              <a:r>
                <a:rPr lang="en-US" sz="1517" dirty="0" err="1">
                  <a:solidFill>
                    <a:srgbClr val="011C50"/>
                  </a:solidFill>
                  <a:latin typeface="Open Sans"/>
                </a:rPr>
                <a:t>es</a:t>
              </a:r>
              <a:r>
                <a:rPr lang="en-US" sz="1517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sz="1517" dirty="0" err="1">
                  <a:solidFill>
                    <a:srgbClr val="011C50"/>
                  </a:solidFill>
                  <a:latin typeface="Open Sans"/>
                </a:rPr>
                <a:t>durante</a:t>
              </a:r>
              <a:r>
                <a:rPr lang="en-US" sz="1517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sz="1517" dirty="0" err="1">
                  <a:solidFill>
                    <a:srgbClr val="011C50"/>
                  </a:solidFill>
                  <a:latin typeface="Open Sans"/>
                </a:rPr>
                <a:t>todo</a:t>
              </a:r>
              <a:r>
                <a:rPr lang="en-US" sz="1517" dirty="0">
                  <a:solidFill>
                    <a:srgbClr val="011C50"/>
                  </a:solidFill>
                  <a:latin typeface="Open Sans"/>
                </a:rPr>
                <a:t> el </a:t>
              </a:r>
              <a:r>
                <a:rPr lang="en-US" sz="1517" dirty="0" err="1">
                  <a:solidFill>
                    <a:srgbClr val="011C50"/>
                  </a:solidFill>
                  <a:latin typeface="Open Sans"/>
                </a:rPr>
                <a:t>mes</a:t>
              </a:r>
              <a:r>
                <a:rPr lang="en-US" sz="1517" dirty="0">
                  <a:solidFill>
                    <a:srgbClr val="011C50"/>
                  </a:solidFill>
                  <a:latin typeface="Open Sans"/>
                </a:rPr>
                <a:t> de mayo de 2024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4309909" cy="736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11C50"/>
                  </a:solidFill>
                  <a:latin typeface="Telegraf Bold"/>
                </a:rPr>
                <a:t>02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671648" y="3683711"/>
            <a:ext cx="2320539" cy="2420920"/>
            <a:chOff x="0" y="-66675"/>
            <a:chExt cx="4641077" cy="484184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868199"/>
              <a:ext cx="4641077" cy="39069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5"/>
                </a:lnSpc>
                <a:spcBef>
                  <a:spcPct val="0"/>
                </a:spcBef>
              </a:pPr>
              <a:r>
                <a:rPr lang="en-US" sz="1483" dirty="0" err="1">
                  <a:solidFill>
                    <a:srgbClr val="011C50"/>
                  </a:solidFill>
                  <a:latin typeface="Open Sans"/>
                </a:rPr>
                <a:t>Regularízate</a:t>
              </a:r>
              <a:r>
                <a:rPr lang="en-US" sz="1483" dirty="0">
                  <a:solidFill>
                    <a:srgbClr val="011C50"/>
                  </a:solidFill>
                  <a:latin typeface="Open Sans"/>
                </a:rPr>
                <a:t>.</a:t>
              </a:r>
            </a:p>
            <a:p>
              <a:pPr algn="ctr">
                <a:lnSpc>
                  <a:spcPts val="2225"/>
                </a:lnSpc>
                <a:spcBef>
                  <a:spcPct val="0"/>
                </a:spcBef>
              </a:pPr>
              <a:r>
                <a:rPr lang="en-US" sz="1483" dirty="0">
                  <a:solidFill>
                    <a:srgbClr val="011C50"/>
                  </a:solidFill>
                  <a:latin typeface="Open Sans"/>
                </a:rPr>
                <a:t>Si no has </a:t>
              </a:r>
              <a:r>
                <a:rPr lang="es-MX" sz="1483" dirty="0">
                  <a:solidFill>
                    <a:srgbClr val="011C50"/>
                  </a:solidFill>
                  <a:latin typeface="Open Sans"/>
                </a:rPr>
                <a:t>presentado</a:t>
              </a:r>
              <a:r>
                <a:rPr lang="en-US" sz="1483" dirty="0">
                  <a:solidFill>
                    <a:srgbClr val="011C50"/>
                  </a:solidFill>
                  <a:latin typeface="Open Sans"/>
                </a:rPr>
                <a:t> o </a:t>
              </a:r>
              <a:r>
                <a:rPr lang="en-US" sz="1483" dirty="0" err="1">
                  <a:solidFill>
                    <a:srgbClr val="011C50"/>
                  </a:solidFill>
                  <a:latin typeface="Open Sans"/>
                </a:rPr>
                <a:t>crees</a:t>
              </a:r>
              <a:r>
                <a:rPr lang="en-US" sz="1483" dirty="0">
                  <a:solidFill>
                    <a:srgbClr val="011C50"/>
                  </a:solidFill>
                  <a:latin typeface="Open Sans"/>
                </a:rPr>
                <a:t> que no has </a:t>
              </a:r>
              <a:r>
                <a:rPr lang="en-US" sz="1483" dirty="0" err="1">
                  <a:solidFill>
                    <a:srgbClr val="011C50"/>
                  </a:solidFill>
                  <a:latin typeface="Open Sans"/>
                </a:rPr>
                <a:t>presentado</a:t>
              </a:r>
              <a:r>
                <a:rPr lang="en-US" sz="1483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s-MX" sz="1483" dirty="0">
                  <a:solidFill>
                    <a:srgbClr val="011C50"/>
                  </a:solidFill>
                  <a:latin typeface="Open Sans"/>
                </a:rPr>
                <a:t>alguna</a:t>
              </a:r>
              <a:r>
                <a:rPr lang="en-US" sz="1483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sz="1483" dirty="0" err="1">
                  <a:solidFill>
                    <a:srgbClr val="011C50"/>
                  </a:solidFill>
                  <a:latin typeface="Open Sans"/>
                </a:rPr>
                <a:t>declaración</a:t>
              </a:r>
              <a:r>
                <a:rPr lang="en-US" sz="1483" dirty="0">
                  <a:solidFill>
                    <a:srgbClr val="011C50"/>
                  </a:solidFill>
                  <a:latin typeface="Open Sans"/>
                </a:rPr>
                <a:t> patrimonial anterior, </a:t>
              </a:r>
              <a:r>
                <a:rPr lang="en-US" sz="1483" dirty="0" err="1">
                  <a:solidFill>
                    <a:srgbClr val="011C50"/>
                  </a:solidFill>
                  <a:latin typeface="Open Sans"/>
                </a:rPr>
                <a:t>infórmate</a:t>
              </a:r>
              <a:r>
                <a:rPr lang="en-US" sz="1483" dirty="0">
                  <a:solidFill>
                    <a:srgbClr val="011C50"/>
                  </a:solidFill>
                  <a:latin typeface="Open Sans"/>
                </a:rPr>
                <a:t> y </a:t>
              </a:r>
              <a:r>
                <a:rPr lang="en-US" sz="1483" dirty="0" err="1">
                  <a:solidFill>
                    <a:srgbClr val="011C50"/>
                  </a:solidFill>
                  <a:latin typeface="Open Sans"/>
                </a:rPr>
                <a:t>cumple</a:t>
              </a:r>
              <a:r>
                <a:rPr lang="en-US" sz="1483" dirty="0">
                  <a:solidFill>
                    <a:srgbClr val="011C50"/>
                  </a:solidFill>
                  <a:latin typeface="Open Sans"/>
                </a:rPr>
                <a:t> con </a:t>
              </a:r>
              <a:r>
                <a:rPr lang="en-US" sz="1483" dirty="0" err="1">
                  <a:solidFill>
                    <a:srgbClr val="011C50"/>
                  </a:solidFill>
                  <a:latin typeface="Open Sans"/>
                </a:rPr>
                <a:t>tu</a:t>
              </a:r>
              <a:r>
                <a:rPr lang="en-US" sz="1483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sz="1483" dirty="0" err="1">
                  <a:solidFill>
                    <a:srgbClr val="011C50"/>
                  </a:solidFill>
                  <a:latin typeface="Open Sans"/>
                </a:rPr>
                <a:t>obligación</a:t>
              </a:r>
              <a:endParaRPr lang="en-US" sz="1483" dirty="0">
                <a:solidFill>
                  <a:srgbClr val="011C50"/>
                </a:solidFill>
                <a:latin typeface="Open San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641077" cy="736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11C50"/>
                  </a:solidFill>
                  <a:latin typeface="Telegraf Bold"/>
                </a:rPr>
                <a:t>04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161736" y="3443557"/>
            <a:ext cx="2154955" cy="1398031"/>
            <a:chOff x="0" y="-66675"/>
            <a:chExt cx="4309909" cy="279606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877724"/>
              <a:ext cx="4309909" cy="1851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57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Open Sans"/>
                </a:rPr>
                <a:t>El </a:t>
              </a:r>
              <a:r>
                <a:rPr lang="en-US" sz="2400" b="1" dirty="0" err="1">
                  <a:solidFill>
                    <a:srgbClr val="FF0000"/>
                  </a:solidFill>
                  <a:latin typeface="Open Sans"/>
                </a:rPr>
                <a:t>trámite</a:t>
              </a:r>
              <a:r>
                <a:rPr lang="en-US" sz="2400" b="1" dirty="0">
                  <a:solidFill>
                    <a:srgbClr val="FF0000"/>
                  </a:solidFill>
                  <a:latin typeface="Open Sans"/>
                </a:rPr>
                <a:t> es </a:t>
              </a:r>
              <a:r>
                <a:rPr lang="en-US" sz="2400" b="1" dirty="0" err="1">
                  <a:solidFill>
                    <a:srgbClr val="FF0000"/>
                  </a:solidFill>
                  <a:latin typeface="Open Sans"/>
                </a:rPr>
                <a:t>totalmente</a:t>
              </a:r>
              <a:r>
                <a:rPr lang="en-US" sz="2400" b="1" dirty="0">
                  <a:solidFill>
                    <a:srgbClr val="FF0000"/>
                  </a:solidFill>
                  <a:latin typeface="Open Sans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Open Sans Bold"/>
                </a:rPr>
                <a:t>GRATUITO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4309909" cy="736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11C50"/>
                  </a:solidFill>
                  <a:latin typeface="Telegraf Bold"/>
                </a:rPr>
                <a:t>05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671648" y="1778876"/>
            <a:ext cx="2320539" cy="1646345"/>
            <a:chOff x="0" y="-66675"/>
            <a:chExt cx="4641077" cy="329269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934875"/>
              <a:ext cx="4641077" cy="2291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0"/>
                </a:lnSpc>
                <a:spcBef>
                  <a:spcPct val="0"/>
                </a:spcBef>
              </a:pPr>
              <a:r>
                <a:rPr lang="en-US" sz="1483">
                  <a:solidFill>
                    <a:srgbClr val="011C50"/>
                  </a:solidFill>
                  <a:latin typeface="Open Sans"/>
                </a:rPr>
                <a:t>La información y su veracidad es responsabilidad completamente de cada uno.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4641077" cy="736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11C50"/>
                  </a:solidFill>
                  <a:latin typeface="Telegraf Bold"/>
                </a:rPr>
                <a:t>03</a:t>
              </a: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06892">
            <a:off x="8335258" y="697699"/>
            <a:ext cx="3488993" cy="107722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3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1546" y="61546"/>
            <a:ext cx="7179297" cy="623414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5364" y="576320"/>
            <a:ext cx="5000637" cy="15063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031520" y="3831726"/>
            <a:ext cx="4265357" cy="531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304815">
              <a:lnSpc>
                <a:spcPts val="5120"/>
              </a:lnSpc>
            </a:pPr>
            <a:endParaRPr sz="1200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44284" y="3556001"/>
            <a:ext cx="6916074" cy="1134547"/>
            <a:chOff x="0" y="0"/>
            <a:chExt cx="13832149" cy="226909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6750079" cy="2269094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6750078" y="241700"/>
              <a:ext cx="7082071" cy="17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304815">
                <a:lnSpc>
                  <a:spcPts val="2296"/>
                </a:lnSpc>
              </a:pPr>
              <a:r>
                <a:rPr lang="en-US" sz="1531">
                  <a:solidFill>
                    <a:srgbClr val="6897A2"/>
                  </a:solidFill>
                  <a:latin typeface="Raleway Bold"/>
                </a:rPr>
                <a:t>Jefatura de Responsabilidades</a:t>
              </a:r>
            </a:p>
            <a:p>
              <a:pPr defTabSz="304815">
                <a:lnSpc>
                  <a:spcPts val="2296"/>
                </a:lnSpc>
                <a:spcBef>
                  <a:spcPct val="0"/>
                </a:spcBef>
              </a:pPr>
              <a:r>
                <a:rPr lang="en-US" sz="1531">
                  <a:solidFill>
                    <a:srgbClr val="6897A2"/>
                  </a:solidFill>
                  <a:latin typeface="Raleway Bold"/>
                </a:rPr>
                <a:t>Área de Declaraciones Patrimoniales y de Intereses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479274" y="2813050"/>
            <a:ext cx="4557113" cy="1059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304815">
              <a:lnSpc>
                <a:spcPts val="8696"/>
              </a:lnSpc>
            </a:pPr>
            <a:r>
              <a:rPr lang="en-US" sz="7247" dirty="0">
                <a:solidFill>
                  <a:srgbClr val="FFFFFF"/>
                </a:solidFill>
                <a:latin typeface="Raleway"/>
              </a:rPr>
              <a:t>GRACIAS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956243" y="4817717"/>
            <a:ext cx="3393072" cy="697521"/>
            <a:chOff x="0" y="-47625"/>
            <a:chExt cx="6786144" cy="139504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7625"/>
              <a:ext cx="6786144" cy="474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304815">
                <a:lnSpc>
                  <a:spcPts val="1993"/>
                </a:lnSpc>
              </a:pPr>
              <a:r>
                <a:rPr lang="en-US" sz="1533">
                  <a:solidFill>
                    <a:srgbClr val="000000">
                      <a:alpha val="73725"/>
                    </a:srgbClr>
                  </a:solidFill>
                  <a:latin typeface="Telegraf Bold"/>
                </a:rPr>
                <a:t>Número telefónico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99136"/>
              <a:ext cx="6786144" cy="748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304815">
                <a:lnSpc>
                  <a:spcPts val="1473"/>
                </a:lnSpc>
              </a:pPr>
              <a:r>
                <a:rPr lang="en-US" sz="1133" dirty="0">
                  <a:solidFill>
                    <a:srgbClr val="000000">
                      <a:alpha val="73725"/>
                    </a:srgbClr>
                  </a:solidFill>
                  <a:latin typeface="Open Sans"/>
                </a:rPr>
                <a:t>322 178 8000 </a:t>
              </a:r>
            </a:p>
            <a:p>
              <a:pPr defTabSz="304815">
                <a:lnSpc>
                  <a:spcPts val="1473"/>
                </a:lnSpc>
              </a:pPr>
              <a:r>
                <a:rPr lang="en-US" sz="1133" dirty="0">
                  <a:solidFill>
                    <a:srgbClr val="000000">
                      <a:alpha val="73725"/>
                    </a:srgbClr>
                  </a:solidFill>
                  <a:latin typeface="Open Sans"/>
                </a:rPr>
                <a:t>Ext. 1203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904493" y="5690417"/>
            <a:ext cx="2970694" cy="505161"/>
            <a:chOff x="0" y="-47625"/>
            <a:chExt cx="5941388" cy="101032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47625"/>
              <a:ext cx="5941388" cy="474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304815">
                <a:lnSpc>
                  <a:spcPts val="1993"/>
                </a:lnSpc>
                <a:spcBef>
                  <a:spcPct val="0"/>
                </a:spcBef>
              </a:pPr>
              <a:r>
                <a:rPr lang="en-US" sz="1533" dirty="0" err="1">
                  <a:solidFill>
                    <a:srgbClr val="000000">
                      <a:alpha val="73725"/>
                    </a:srgbClr>
                  </a:solidFill>
                  <a:latin typeface="Telegraf Bold"/>
                </a:rPr>
                <a:t>Correo</a:t>
              </a:r>
              <a:r>
                <a:rPr lang="en-US" sz="1533" dirty="0">
                  <a:solidFill>
                    <a:srgbClr val="000000">
                      <a:alpha val="73725"/>
                    </a:srgbClr>
                  </a:solidFill>
                  <a:latin typeface="Telegraf Bold"/>
                </a:rPr>
                <a:t> </a:t>
              </a:r>
              <a:r>
                <a:rPr lang="en-US" sz="1533" dirty="0" err="1">
                  <a:solidFill>
                    <a:srgbClr val="000000">
                      <a:alpha val="73725"/>
                    </a:srgbClr>
                  </a:solidFill>
                  <a:latin typeface="Telegraf Bold"/>
                </a:rPr>
                <a:t>electrónico</a:t>
              </a:r>
              <a:endParaRPr lang="en-US" sz="1533" dirty="0">
                <a:solidFill>
                  <a:srgbClr val="000000">
                    <a:alpha val="73725"/>
                  </a:srgbClr>
                </a:solidFill>
                <a:latin typeface="Telegraf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99136"/>
              <a:ext cx="5941388" cy="363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304815">
                <a:lnSpc>
                  <a:spcPts val="1473"/>
                </a:lnSpc>
                <a:spcBef>
                  <a:spcPct val="0"/>
                </a:spcBef>
              </a:pPr>
              <a:r>
                <a:rPr lang="en-US" sz="1133">
                  <a:solidFill>
                    <a:srgbClr val="000000">
                      <a:alpha val="73725"/>
                    </a:srgbClr>
                  </a:solidFill>
                  <a:latin typeface="Open Sans"/>
                </a:rPr>
                <a:t>responsabilidades@puertovallarta.gob.mx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62788" y="2387600"/>
            <a:ext cx="5679065" cy="655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304815">
              <a:lnSpc>
                <a:spcPts val="5600"/>
              </a:lnSpc>
            </a:pPr>
            <a:r>
              <a:rPr lang="en-US" sz="4000" dirty="0" err="1">
                <a:solidFill>
                  <a:srgbClr val="000000">
                    <a:alpha val="76863"/>
                  </a:srgbClr>
                </a:solidFill>
                <a:latin typeface="Telegraf Bold"/>
              </a:rPr>
              <a:t>Contraloría</a:t>
            </a:r>
            <a:r>
              <a:rPr lang="en-US" sz="4000" dirty="0">
                <a:solidFill>
                  <a:srgbClr val="000000">
                    <a:alpha val="76863"/>
                  </a:srgbClr>
                </a:solidFill>
                <a:latin typeface="Telegraf Bold"/>
              </a:rPr>
              <a:t> Municipal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fografía para hacer más atractiva una presentación visual | Compilatio">
            <a:extLst>
              <a:ext uri="{FF2B5EF4-FFF2-40B4-BE49-F238E27FC236}">
                <a16:creationId xmlns="" xmlns:a16="http://schemas.microsoft.com/office/drawing/2014/main" id="{6C45E3C7-36A3-4DCC-A6B8-13CDBAB7A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1"/>
          <a:stretch/>
        </p:blipFill>
        <p:spPr bwMode="auto">
          <a:xfrm>
            <a:off x="931797" y="1860516"/>
            <a:ext cx="4735343" cy="431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405687">
            <a:off x="-5520856" y="-1937105"/>
            <a:ext cx="9404631" cy="997838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038207" y="3052089"/>
            <a:ext cx="4038600" cy="974562"/>
            <a:chOff x="0" y="-66675"/>
            <a:chExt cx="8077200" cy="1949126"/>
          </a:xfrm>
        </p:grpSpPr>
        <p:sp>
          <p:nvSpPr>
            <p:cNvPr id="7" name="TextBox 7"/>
            <p:cNvSpPr txBox="1"/>
            <p:nvPr/>
          </p:nvSpPr>
          <p:spPr>
            <a:xfrm>
              <a:off x="0" y="-66675"/>
              <a:ext cx="8077200" cy="640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7"/>
                </a:lnSpc>
                <a:spcBef>
                  <a:spcPct val="0"/>
                </a:spcBef>
              </a:pPr>
              <a:r>
                <a:rPr lang="en-US" sz="2067">
                  <a:solidFill>
                    <a:srgbClr val="011C50"/>
                  </a:solidFill>
                  <a:latin typeface="Telegraf Bold"/>
                </a:rPr>
                <a:t>08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75736"/>
              <a:ext cx="8077200" cy="110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en-US">
                  <a:solidFill>
                    <a:srgbClr val="011C50"/>
                  </a:solidFill>
                  <a:latin typeface="Open Sans"/>
                </a:rPr>
                <a:t>Obligación, responsabilidad y sanciones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038207" y="4375007"/>
            <a:ext cx="4038600" cy="692433"/>
            <a:chOff x="0" y="-66675"/>
            <a:chExt cx="8077200" cy="138486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66675"/>
              <a:ext cx="8077200" cy="640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7"/>
                </a:lnSpc>
                <a:spcBef>
                  <a:spcPct val="0"/>
                </a:spcBef>
              </a:pPr>
              <a:r>
                <a:rPr lang="en-US" sz="2067">
                  <a:solidFill>
                    <a:srgbClr val="011C50"/>
                  </a:solidFill>
                  <a:latin typeface="Telegraf Bold"/>
                </a:rPr>
                <a:t>09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775736"/>
              <a:ext cx="8077200" cy="542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en-US" dirty="0" err="1">
                  <a:solidFill>
                    <a:srgbClr val="011C50"/>
                  </a:solidFill>
                  <a:latin typeface="Open Sans"/>
                </a:rPr>
                <a:t>Documentación</a:t>
              </a:r>
              <a:r>
                <a:rPr lang="en-US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dirty="0" err="1">
                  <a:solidFill>
                    <a:srgbClr val="011C50"/>
                  </a:solidFill>
                  <a:latin typeface="Open Sans"/>
                </a:rPr>
                <a:t>formato</a:t>
              </a:r>
              <a:r>
                <a:rPr lang="en-US" dirty="0">
                  <a:solidFill>
                    <a:srgbClr val="011C50"/>
                  </a:solidFill>
                  <a:latin typeface="Open Sans"/>
                </a:rPr>
                <a:t> General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219767" y="635000"/>
            <a:ext cx="458893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266" dirty="0" err="1">
                <a:solidFill>
                  <a:srgbClr val="953040"/>
                </a:solidFill>
                <a:latin typeface="Telegraf Bold"/>
              </a:rPr>
              <a:t>Programa</a:t>
            </a:r>
            <a:endParaRPr lang="en-US" sz="4266" dirty="0">
              <a:solidFill>
                <a:srgbClr val="953040"/>
              </a:solidFill>
              <a:latin typeface="Telegraf Bol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0" y="898122"/>
            <a:ext cx="5170657" cy="159644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038207" y="2069168"/>
            <a:ext cx="4379072" cy="27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0"/>
              </a:lnSpc>
              <a:spcBef>
                <a:spcPct val="0"/>
              </a:spcBef>
            </a:pPr>
            <a:r>
              <a:rPr lang="en-US">
                <a:solidFill>
                  <a:srgbClr val="011C50"/>
                </a:solidFill>
                <a:latin typeface="Telegraf Bold"/>
              </a:rPr>
              <a:t>07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38207" y="2421840"/>
            <a:ext cx="4379072" cy="271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dirty="0">
                <a:solidFill>
                  <a:srgbClr val="011C50"/>
                </a:solidFill>
                <a:latin typeface="Open Sans"/>
              </a:rPr>
              <a:t>¿</a:t>
            </a:r>
            <a:r>
              <a:rPr lang="en-US" dirty="0" err="1">
                <a:solidFill>
                  <a:srgbClr val="011C50"/>
                </a:solidFill>
                <a:latin typeface="Open Sans"/>
              </a:rPr>
              <a:t>Qué</a:t>
            </a:r>
            <a:r>
              <a:rPr lang="en-US" dirty="0">
                <a:solidFill>
                  <a:srgbClr val="011C50"/>
                </a:solidFill>
                <a:latin typeface="Open Sans"/>
              </a:rPr>
              <a:t> es el SIDEM?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91000"/>
          </a:blip>
          <a:srcRect l="15384" r="17479"/>
          <a:stretch>
            <a:fillRect/>
          </a:stretch>
        </p:blipFill>
        <p:spPr>
          <a:xfrm>
            <a:off x="6768255" y="1876782"/>
            <a:ext cx="5083903" cy="3778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6"/>
          <p:cNvGrpSpPr/>
          <p:nvPr/>
        </p:nvGrpSpPr>
        <p:grpSpPr>
          <a:xfrm>
            <a:off x="1738838" y="125947"/>
            <a:ext cx="9013049" cy="1221057"/>
            <a:chOff x="0" y="-66675"/>
            <a:chExt cx="18026098" cy="2442115"/>
          </a:xfrm>
        </p:grpSpPr>
        <p:sp>
          <p:nvSpPr>
            <p:cNvPr id="7" name="TextBox 7"/>
            <p:cNvSpPr txBox="1"/>
            <p:nvPr/>
          </p:nvSpPr>
          <p:spPr>
            <a:xfrm>
              <a:off x="0" y="-66675"/>
              <a:ext cx="18026098" cy="640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7"/>
                </a:lnSpc>
                <a:spcBef>
                  <a:spcPct val="0"/>
                </a:spcBef>
              </a:pPr>
              <a:r>
                <a:rPr lang="en-US" sz="2067">
                  <a:solidFill>
                    <a:srgbClr val="011C50"/>
                  </a:solidFill>
                  <a:latin typeface="Telegraf Bold"/>
                </a:rPr>
                <a:t>01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85261"/>
              <a:ext cx="18026098" cy="1590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9"/>
                </a:lnSpc>
              </a:pPr>
              <a:r>
                <a:rPr lang="en-US" sz="2599" dirty="0">
                  <a:solidFill>
                    <a:srgbClr val="004A98"/>
                  </a:solidFill>
                  <a:latin typeface="Raleway Bold"/>
                </a:rPr>
                <a:t>¿QUÉ HACE LA CONTRALORÍA MUNICIPAL RESPECTO A LAS DECLARACIONES PATRIMONIALES?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39842" y="1633021"/>
            <a:ext cx="6187958" cy="3832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04"/>
              </a:lnSpc>
              <a:spcBef>
                <a:spcPct val="0"/>
              </a:spcBef>
            </a:pPr>
            <a:r>
              <a:rPr lang="en-US" sz="1926" dirty="0" err="1">
                <a:solidFill>
                  <a:srgbClr val="000000"/>
                </a:solidFill>
                <a:latin typeface="Telegraf"/>
              </a:rPr>
              <a:t>Artículo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31. LGRA.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Serán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responsables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de:</a:t>
            </a:r>
          </a:p>
          <a:p>
            <a:pPr marL="415949" lvl="1" indent="-207974">
              <a:lnSpc>
                <a:spcPts val="2504"/>
              </a:lnSpc>
              <a:buFont typeface="Arial"/>
              <a:buChar char="•"/>
            </a:pPr>
            <a:r>
              <a:rPr lang="en-US" sz="1926" dirty="0" err="1">
                <a:solidFill>
                  <a:srgbClr val="000000"/>
                </a:solidFill>
                <a:latin typeface="Telegraf"/>
              </a:rPr>
              <a:t>Inscribir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y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mantener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actualizada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en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el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sistema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de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evolución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patrimonial, de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declaración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de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intereses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y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constancia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de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presentación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de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declaración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fiscal, la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información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correspondiente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a los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Declarantes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a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su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cargo. </a:t>
            </a:r>
          </a:p>
          <a:p>
            <a:pPr>
              <a:lnSpc>
                <a:spcPts val="2504"/>
              </a:lnSpc>
            </a:pPr>
            <a:endParaRPr lang="en-US" sz="1926" dirty="0">
              <a:solidFill>
                <a:srgbClr val="000000"/>
              </a:solidFill>
              <a:latin typeface="Telegraf"/>
            </a:endParaRPr>
          </a:p>
          <a:p>
            <a:pPr marL="415949" lvl="1" indent="-207974">
              <a:lnSpc>
                <a:spcPts val="2504"/>
              </a:lnSpc>
              <a:buFont typeface="Arial"/>
              <a:buChar char="•"/>
            </a:pPr>
            <a:r>
              <a:rPr lang="en-US" sz="1926" dirty="0" err="1">
                <a:solidFill>
                  <a:srgbClr val="000000"/>
                </a:solidFill>
                <a:latin typeface="Telegraf"/>
              </a:rPr>
              <a:t>Verificar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la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situación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o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posible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actualización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de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algún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conflicto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de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Interés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,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según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la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información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proporcionada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. </a:t>
            </a:r>
          </a:p>
          <a:p>
            <a:pPr>
              <a:lnSpc>
                <a:spcPts val="2504"/>
              </a:lnSpc>
            </a:pPr>
            <a:endParaRPr lang="en-US" sz="1926" dirty="0">
              <a:solidFill>
                <a:srgbClr val="000000"/>
              </a:solidFill>
              <a:latin typeface="Telegraf"/>
            </a:endParaRPr>
          </a:p>
          <a:p>
            <a:pPr marL="415949" lvl="1" indent="-207974">
              <a:lnSpc>
                <a:spcPts val="2504"/>
              </a:lnSpc>
              <a:buFont typeface="Arial"/>
              <a:buChar char="•"/>
            </a:pPr>
            <a:r>
              <a:rPr lang="en-US" sz="1926" dirty="0" err="1">
                <a:solidFill>
                  <a:srgbClr val="000000"/>
                </a:solidFill>
                <a:latin typeface="Telegraf"/>
              </a:rPr>
              <a:t>Llevar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el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seguimiento de la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evolución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y la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verificación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de la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situación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patrimonial de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dichos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Declarantes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,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en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los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términos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de la </a:t>
            </a:r>
            <a:r>
              <a:rPr lang="en-US" sz="1926" dirty="0" err="1">
                <a:solidFill>
                  <a:srgbClr val="000000"/>
                </a:solidFill>
                <a:latin typeface="Telegraf"/>
              </a:rPr>
              <a:t>presente</a:t>
            </a:r>
            <a:r>
              <a:rPr lang="en-US" sz="1926" dirty="0">
                <a:solidFill>
                  <a:srgbClr val="000000"/>
                </a:solidFill>
                <a:latin typeface="Telegraf"/>
              </a:rPr>
              <a:t> Ley.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8100000">
            <a:off x="-3561397" y="-1486588"/>
            <a:ext cx="10034285" cy="9831175"/>
            <a:chOff x="0" y="0"/>
            <a:chExt cx="20068571" cy="1966235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410038" cy="1862941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658533" y="1032933"/>
              <a:ext cx="17410038" cy="18629418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-898825" y="5274240"/>
            <a:ext cx="13090825" cy="2069175"/>
            <a:chOff x="0" y="0"/>
            <a:chExt cx="2507534" cy="396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07534" cy="396348"/>
            </a:xfrm>
            <a:custGeom>
              <a:avLst/>
              <a:gdLst/>
              <a:ahLst/>
              <a:cxnLst/>
              <a:rect l="l" t="t" r="r" b="b"/>
              <a:pathLst>
                <a:path w="2507534" h="396348">
                  <a:moveTo>
                    <a:pt x="0" y="0"/>
                  </a:moveTo>
                  <a:lnTo>
                    <a:pt x="2507534" y="0"/>
                  </a:lnTo>
                  <a:lnTo>
                    <a:pt x="2507534" y="396348"/>
                  </a:lnTo>
                  <a:lnTo>
                    <a:pt x="0" y="39634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6488393" y="3580630"/>
            <a:ext cx="2623157" cy="889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82000"/>
          </a:blip>
          <a:srcRect/>
          <a:stretch>
            <a:fillRect/>
          </a:stretch>
        </p:blipFill>
        <p:spPr>
          <a:xfrm>
            <a:off x="290964" y="2612892"/>
            <a:ext cx="3259302" cy="290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45186">
            <a:off x="-354193" y="1859934"/>
            <a:ext cx="3619875" cy="111763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37820" y="291082"/>
            <a:ext cx="5222187" cy="838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en-US" sz="2599" b="1" dirty="0">
                <a:solidFill>
                  <a:srgbClr val="6C2830"/>
                </a:solidFill>
                <a:latin typeface="Telegraf Bold"/>
              </a:rPr>
              <a:t>02 </a:t>
            </a:r>
          </a:p>
          <a:p>
            <a:pPr>
              <a:lnSpc>
                <a:spcPts val="3380"/>
              </a:lnSpc>
            </a:pPr>
            <a:r>
              <a:rPr lang="en-US" sz="2599" b="1" dirty="0">
                <a:solidFill>
                  <a:srgbClr val="6C2830"/>
                </a:solidFill>
                <a:latin typeface="Telegraf Bold"/>
              </a:rPr>
              <a:t>MARCO NORMATIVO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82664" y="1337728"/>
            <a:ext cx="7323537" cy="542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7"/>
              </a:lnSpc>
              <a:spcBef>
                <a:spcPct val="0"/>
              </a:spcBef>
            </a:pPr>
            <a:r>
              <a:rPr lang="en-US" sz="1667">
                <a:solidFill>
                  <a:srgbClr val="000000"/>
                </a:solidFill>
                <a:latin typeface="Telegraf Bold"/>
              </a:rPr>
              <a:t>La obligación de presentar la Declaración Patrimonial y de Intereses está establecida en el Art. 108 de la CPEUM y en Art. 32 de la LGRA.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02831" y="2462884"/>
            <a:ext cx="3289315" cy="1952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1"/>
              </a:lnSpc>
              <a:spcBef>
                <a:spcPct val="0"/>
              </a:spcBef>
            </a:pPr>
            <a:r>
              <a:rPr lang="en-US" sz="1655">
                <a:solidFill>
                  <a:srgbClr val="545454"/>
                </a:solidFill>
                <a:latin typeface="Telegraf Bold"/>
              </a:rPr>
              <a:t>CPEUM </a:t>
            </a:r>
            <a:r>
              <a:rPr lang="en-US" sz="1655">
                <a:solidFill>
                  <a:srgbClr val="000000"/>
                </a:solidFill>
                <a:latin typeface="Telegraf"/>
              </a:rPr>
              <a:t>“Los servidores públicos a que se refiere el presente artículo estarán obligados a presentar […]su declaración patrimonial y de intereses ante las autoridades competentes y en los términos que determine la ley.”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180797" y="2544865"/>
            <a:ext cx="3533432" cy="1747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5"/>
              </a:lnSpc>
              <a:spcBef>
                <a:spcPct val="0"/>
              </a:spcBef>
            </a:pPr>
            <a:r>
              <a:rPr lang="en-US" sz="1766">
                <a:solidFill>
                  <a:srgbClr val="545454"/>
                </a:solidFill>
                <a:latin typeface="Telegraf Bold"/>
              </a:rPr>
              <a:t>LGRA</a:t>
            </a:r>
            <a:r>
              <a:rPr lang="en-US" sz="1766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1766">
                <a:solidFill>
                  <a:srgbClr val="000000"/>
                </a:solidFill>
                <a:latin typeface="Telegraf"/>
              </a:rPr>
              <a:t>“Estarán obligados a presentarlas declaraciones de situación patrimonial y de intereses, bajo protesta de decir verdad… todos los Servidores Públicos …”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2831" y="5590719"/>
            <a:ext cx="7323537" cy="82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7"/>
              </a:lnSpc>
              <a:spcBef>
                <a:spcPct val="0"/>
              </a:spcBef>
            </a:pPr>
            <a:r>
              <a:rPr lang="en-US" sz="1667">
                <a:solidFill>
                  <a:srgbClr val="000000"/>
                </a:solidFill>
                <a:latin typeface="Telegraf Bold"/>
              </a:rPr>
              <a:t>Las modalidades de las declaraciones patrimoniales y de intereses, así como las sanciones se encuentran establecidas en la Ley General de Responsabilidades Administrativas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214534" cy="6317673"/>
          </a:xfrm>
          <a:prstGeom prst="rect">
            <a:avLst/>
          </a:prstGeom>
          <a:solidFill>
            <a:srgbClr val="F6DFC8"/>
          </a:solidFill>
        </p:spPr>
      </p:sp>
      <p:grpSp>
        <p:nvGrpSpPr>
          <p:cNvPr id="3" name="Group 3"/>
          <p:cNvGrpSpPr/>
          <p:nvPr/>
        </p:nvGrpSpPr>
        <p:grpSpPr>
          <a:xfrm>
            <a:off x="-248430" y="2986757"/>
            <a:ext cx="6479043" cy="3100008"/>
            <a:chOff x="0" y="0"/>
            <a:chExt cx="12958087" cy="651923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r="6608"/>
            <a:stretch>
              <a:fillRect/>
            </a:stretch>
          </p:blipFill>
          <p:spPr>
            <a:xfrm>
              <a:off x="0" y="990997"/>
              <a:ext cx="12907287" cy="552824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r="6302"/>
            <a:stretch>
              <a:fillRect/>
            </a:stretch>
          </p:blipFill>
          <p:spPr>
            <a:xfrm>
              <a:off x="8587" y="0"/>
              <a:ext cx="12949499" cy="5528240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5800" y="2672903"/>
            <a:ext cx="4461955" cy="2490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9"/>
          <p:cNvSpPr txBox="1"/>
          <p:nvPr/>
        </p:nvSpPr>
        <p:spPr>
          <a:xfrm>
            <a:off x="6975581" y="1417451"/>
            <a:ext cx="4530619" cy="1049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2133">
                <a:solidFill>
                  <a:srgbClr val="011C50"/>
                </a:solidFill>
                <a:latin typeface="Telegraf Bold"/>
              </a:rPr>
              <a:t>1. DECLARACIÓN PATRIMONIAL</a:t>
            </a:r>
          </a:p>
          <a:p>
            <a:pPr>
              <a:lnSpc>
                <a:spcPts val="2773"/>
              </a:lnSpc>
            </a:pPr>
            <a:endParaRPr lang="en-US" sz="2133">
              <a:solidFill>
                <a:srgbClr val="011C50"/>
              </a:solidFill>
              <a:latin typeface="Telegraf Bold"/>
            </a:endParaRPr>
          </a:p>
          <a:p>
            <a:pPr>
              <a:lnSpc>
                <a:spcPts val="2773"/>
              </a:lnSpc>
            </a:pPr>
            <a:endParaRPr lang="en-US" sz="2133">
              <a:solidFill>
                <a:srgbClr val="011C50"/>
              </a:solidFill>
              <a:latin typeface="Telegraf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6975581" y="2730603"/>
            <a:ext cx="4530619" cy="1493006"/>
            <a:chOff x="0" y="-66675"/>
            <a:chExt cx="9061237" cy="298601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06835"/>
              <a:ext cx="9061237" cy="2112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00"/>
                </a:lnSpc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Es la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posible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afectación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 del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desempeño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imparcial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 y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objetivo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 de las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funciones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 de las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Servidoras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 y los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Servidores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Públicos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en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razón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 de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intereses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personales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,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familiares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 o de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negocios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 (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Artículo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 3,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fracción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/>
                </a:rPr>
                <a:t> VI LGRA)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hlinkClick r:id="rId5" tooltip="https://docs.google.com/spreadsheets/d/1DUF2isFWsqVSYhbaACYtbgcLi_YjDqpE3GLQIVgkKQg/edit#gid=698511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9061237" cy="663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73"/>
                </a:lnSpc>
              </a:pPr>
              <a:r>
                <a:rPr lang="en-US" sz="2133">
                  <a:solidFill>
                    <a:srgbClr val="011C50"/>
                  </a:solidFill>
                  <a:latin typeface="Telegraf Bold"/>
                </a:rPr>
                <a:t>2. DECLARACIÓN DE INTERESES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58632" y="430140"/>
            <a:ext cx="5039518" cy="114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0"/>
              </a:lnSpc>
            </a:pPr>
            <a:r>
              <a:rPr lang="en-US" sz="3816" b="1" dirty="0">
                <a:solidFill>
                  <a:schemeClr val="accent1">
                    <a:lumMod val="75000"/>
                  </a:schemeClr>
                </a:solidFill>
                <a:latin typeface="Telegraf Bold Bold"/>
              </a:rPr>
              <a:t>03</a:t>
            </a:r>
          </a:p>
          <a:p>
            <a:pPr algn="ctr">
              <a:lnSpc>
                <a:spcPts val="4580"/>
              </a:lnSpc>
            </a:pPr>
            <a:r>
              <a:rPr lang="en-US" sz="3816" b="1" dirty="0">
                <a:solidFill>
                  <a:schemeClr val="accent1">
                    <a:lumMod val="75000"/>
                  </a:schemeClr>
                </a:solidFill>
                <a:latin typeface="Telegraf Bold Bold"/>
              </a:rPr>
              <a:t>Ley 3 de 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75581" y="5068712"/>
            <a:ext cx="4530619" cy="331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2133">
                <a:solidFill>
                  <a:srgbClr val="011C50"/>
                </a:solidFill>
                <a:latin typeface="Telegraf Bold"/>
              </a:rPr>
              <a:t>3. DECLARACIÓN FISCAL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410428">
            <a:off x="-4402624" y="0"/>
            <a:ext cx="11791713" cy="7657034"/>
            <a:chOff x="0" y="0"/>
            <a:chExt cx="29748084" cy="282951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2405687">
              <a:off x="6722477" y="3711970"/>
              <a:ext cx="18809262" cy="1995677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2405687">
              <a:off x="4216345" y="4626370"/>
              <a:ext cx="18809262" cy="19956776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5281" r="5281"/>
          <a:stretch>
            <a:fillRect/>
          </a:stretch>
        </p:blipFill>
        <p:spPr>
          <a:xfrm>
            <a:off x="679326" y="1854927"/>
            <a:ext cx="3056549" cy="1708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12669" r="6310" b="9411"/>
          <a:stretch>
            <a:fillRect/>
          </a:stretch>
        </p:blipFill>
        <p:spPr>
          <a:xfrm>
            <a:off x="8449651" y="1854927"/>
            <a:ext cx="3056549" cy="1708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t="1448" b="1448"/>
          <a:stretch>
            <a:fillRect/>
          </a:stretch>
        </p:blipFill>
        <p:spPr>
          <a:xfrm>
            <a:off x="4568608" y="1854927"/>
            <a:ext cx="3048311" cy="1708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687565" y="3962607"/>
            <a:ext cx="3048311" cy="2294793"/>
            <a:chOff x="0" y="-66675"/>
            <a:chExt cx="6096623" cy="4589586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6096623" cy="663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3"/>
                </a:lnSpc>
                <a:spcBef>
                  <a:spcPct val="0"/>
                </a:spcBef>
              </a:pPr>
              <a:r>
                <a:rPr lang="en-US" sz="2133">
                  <a:solidFill>
                    <a:srgbClr val="011C50"/>
                  </a:solidFill>
                  <a:latin typeface="Telegraf Bold"/>
                </a:rPr>
                <a:t>INICIAL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58079"/>
              <a:ext cx="6096623" cy="4064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25"/>
                </a:lnSpc>
              </a:pP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Se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presenta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dentro de los 60 días naturales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siguientes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a la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toma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de</a:t>
              </a:r>
            </a:p>
            <a:p>
              <a:pPr>
                <a:lnSpc>
                  <a:spcPts val="2025"/>
                </a:lnSpc>
              </a:pP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posesión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:</a:t>
              </a:r>
            </a:p>
            <a:p>
              <a:pPr>
                <a:lnSpc>
                  <a:spcPts val="2025"/>
                </a:lnSpc>
              </a:pP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a)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Ingreso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al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servicio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público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por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primera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vez</a:t>
              </a:r>
              <a:endParaRPr lang="en-US" sz="1350" dirty="0">
                <a:solidFill>
                  <a:srgbClr val="011C50"/>
                </a:solidFill>
                <a:latin typeface="Open Sans"/>
              </a:endParaRPr>
            </a:p>
            <a:p>
              <a:pPr>
                <a:lnSpc>
                  <a:spcPts val="2025"/>
                </a:lnSpc>
              </a:pP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b)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Reingreso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al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servicio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público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después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de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sesenta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días naturales</a:t>
              </a:r>
            </a:p>
            <a:p>
              <a:pPr>
                <a:lnSpc>
                  <a:spcPts val="2025"/>
                </a:lnSpc>
              </a:pP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de la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conclusión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de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su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último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encargo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568608" y="3962606"/>
            <a:ext cx="3048311" cy="1949790"/>
            <a:chOff x="0" y="-66675"/>
            <a:chExt cx="6096623" cy="389957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66675"/>
              <a:ext cx="6096623" cy="663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3"/>
                </a:lnSpc>
                <a:spcBef>
                  <a:spcPct val="0"/>
                </a:spcBef>
              </a:pPr>
              <a:r>
                <a:rPr lang="en-US" sz="2133">
                  <a:solidFill>
                    <a:srgbClr val="011C50"/>
                  </a:solidFill>
                  <a:latin typeface="Telegraf Bold"/>
                </a:rPr>
                <a:t>MODIFICACIÓN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93995"/>
              <a:ext cx="6096623" cy="3038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5"/>
                </a:lnSpc>
              </a:pP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Durante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el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mes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de </a:t>
              </a:r>
              <a:r>
                <a:rPr lang="en-US" sz="1350" b="1" dirty="0">
                  <a:solidFill>
                    <a:srgbClr val="011C50"/>
                  </a:solidFill>
                  <a:latin typeface="Open Sans"/>
                </a:rPr>
                <a:t>mayo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de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cada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año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.</a:t>
              </a:r>
            </a:p>
            <a:p>
              <a:pPr algn="ctr">
                <a:lnSpc>
                  <a:spcPts val="2025"/>
                </a:lnSpc>
              </a:pP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Se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registran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los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cambios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en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la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situación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patrimonial de los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servidores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públicos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, sus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cónyuges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,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concubinas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y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dependientes</a:t>
              </a:r>
              <a:r>
                <a:rPr lang="en-US" sz="1350" dirty="0">
                  <a:solidFill>
                    <a:srgbClr val="011C50"/>
                  </a:solidFill>
                  <a:latin typeface="Open Sans"/>
                </a:rPr>
                <a:t> </a:t>
              </a:r>
              <a:r>
                <a:rPr lang="en-US" sz="1350" dirty="0" err="1">
                  <a:solidFill>
                    <a:srgbClr val="011C50"/>
                  </a:solidFill>
                  <a:latin typeface="Open Sans"/>
                </a:rPr>
                <a:t>económicos</a:t>
              </a:r>
              <a:endParaRPr lang="en-US" sz="1350" dirty="0">
                <a:solidFill>
                  <a:srgbClr val="011C50"/>
                </a:solidFill>
                <a:latin typeface="Open San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448769" y="3962606"/>
            <a:ext cx="3056549" cy="1436829"/>
            <a:chOff x="0" y="-66675"/>
            <a:chExt cx="6113099" cy="2873657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66675"/>
              <a:ext cx="6113099" cy="663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3"/>
                </a:lnSpc>
                <a:spcBef>
                  <a:spcPct val="0"/>
                </a:spcBef>
              </a:pPr>
              <a:r>
                <a:rPr lang="en-US" sz="2133">
                  <a:solidFill>
                    <a:srgbClr val="011C50"/>
                  </a:solidFill>
                  <a:latin typeface="Telegraf Bold"/>
                </a:rPr>
                <a:t>CONCLUSIÓN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93995"/>
              <a:ext cx="6113099" cy="2012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5"/>
                </a:lnSpc>
              </a:pPr>
              <a:r>
                <a:rPr lang="en-US" sz="1350">
                  <a:solidFill>
                    <a:srgbClr val="011C50"/>
                  </a:solidFill>
                  <a:latin typeface="Open Sans"/>
                </a:rPr>
                <a:t>•60 días naturales siguientes a la conclusión del empleo, cargo, comisión. </a:t>
              </a:r>
            </a:p>
            <a:p>
              <a:pPr>
                <a:lnSpc>
                  <a:spcPts val="2025"/>
                </a:lnSpc>
              </a:pPr>
              <a:endParaRPr lang="en-US" sz="1350">
                <a:solidFill>
                  <a:srgbClr val="011C50"/>
                </a:solidFill>
                <a:latin typeface="Open Sans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79326" y="165827"/>
            <a:ext cx="8665478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dirty="0">
                <a:solidFill>
                  <a:schemeClr val="accent2"/>
                </a:solidFill>
                <a:latin typeface="Telegraf Bold"/>
              </a:rPr>
              <a:t>04</a:t>
            </a:r>
          </a:p>
          <a:p>
            <a:pPr>
              <a:lnSpc>
                <a:spcPts val="3200"/>
              </a:lnSpc>
            </a:pPr>
            <a:r>
              <a:rPr lang="en-US" sz="2800" dirty="0" err="1">
                <a:solidFill>
                  <a:schemeClr val="accent2"/>
                </a:solidFill>
                <a:latin typeface="Telegraf Bold"/>
              </a:rPr>
              <a:t>Tipos</a:t>
            </a:r>
            <a:r>
              <a:rPr lang="en-US" sz="2800" dirty="0">
                <a:solidFill>
                  <a:schemeClr val="accent2"/>
                </a:solidFill>
                <a:latin typeface="Telegraf Bold"/>
              </a:rPr>
              <a:t> de </a:t>
            </a:r>
            <a:r>
              <a:rPr lang="en-US" sz="2800" dirty="0" err="1">
                <a:solidFill>
                  <a:schemeClr val="accent2"/>
                </a:solidFill>
                <a:latin typeface="Telegraf Bold"/>
              </a:rPr>
              <a:t>Declaraciones</a:t>
            </a:r>
            <a:r>
              <a:rPr lang="en-US" sz="2800" dirty="0">
                <a:solidFill>
                  <a:schemeClr val="accent2"/>
                </a:solidFill>
                <a:latin typeface="Telegraf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elegraf Bold"/>
              </a:rPr>
              <a:t>Patrimoniales</a:t>
            </a:r>
            <a:endParaRPr lang="en-US" sz="2800" dirty="0">
              <a:solidFill>
                <a:schemeClr val="accent2"/>
              </a:solidFill>
              <a:latin typeface="Telegraf Bold"/>
            </a:endParaRPr>
          </a:p>
          <a:p>
            <a:pPr>
              <a:lnSpc>
                <a:spcPts val="3200"/>
              </a:lnSpc>
            </a:pPr>
            <a:endParaRPr lang="en-US" sz="2800" dirty="0">
              <a:solidFill>
                <a:schemeClr val="accent2"/>
              </a:solidFill>
              <a:latin typeface="Telegraf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-572511" y="1139070"/>
            <a:ext cx="12077829" cy="690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73"/>
              </a:lnSpc>
              <a:spcBef>
                <a:spcPct val="0"/>
              </a:spcBef>
            </a:pPr>
            <a:r>
              <a:rPr lang="en-US" sz="2133" dirty="0" err="1">
                <a:solidFill>
                  <a:srgbClr val="011C50"/>
                </a:solidFill>
                <a:latin typeface="Telegraf"/>
              </a:rPr>
              <a:t>Existen</a:t>
            </a:r>
            <a:r>
              <a:rPr lang="en-US" sz="2133" dirty="0">
                <a:solidFill>
                  <a:srgbClr val="011C50"/>
                </a:solidFill>
                <a:latin typeface="Telegraf"/>
              </a:rPr>
              <a:t> </a:t>
            </a:r>
            <a:r>
              <a:rPr lang="en-US" sz="2133" dirty="0" err="1">
                <a:solidFill>
                  <a:srgbClr val="011C50"/>
                </a:solidFill>
                <a:latin typeface="Telegraf"/>
              </a:rPr>
              <a:t>tres</a:t>
            </a:r>
            <a:r>
              <a:rPr lang="en-US" sz="2133" dirty="0">
                <a:solidFill>
                  <a:srgbClr val="011C50"/>
                </a:solidFill>
                <a:latin typeface="Telegraf"/>
              </a:rPr>
              <a:t> </a:t>
            </a:r>
            <a:r>
              <a:rPr lang="en-US" sz="2133" dirty="0" err="1">
                <a:solidFill>
                  <a:srgbClr val="011C50"/>
                </a:solidFill>
                <a:latin typeface="Telegraf"/>
              </a:rPr>
              <a:t>tipos</a:t>
            </a:r>
            <a:r>
              <a:rPr lang="en-US" sz="2133" dirty="0">
                <a:solidFill>
                  <a:srgbClr val="011C50"/>
                </a:solidFill>
                <a:latin typeface="Telegraf"/>
              </a:rPr>
              <a:t> de </a:t>
            </a:r>
            <a:r>
              <a:rPr lang="en-US" sz="2133" dirty="0" err="1">
                <a:solidFill>
                  <a:srgbClr val="011C50"/>
                </a:solidFill>
                <a:latin typeface="Telegraf"/>
              </a:rPr>
              <a:t>declaración</a:t>
            </a:r>
            <a:r>
              <a:rPr lang="en-US" sz="2133" dirty="0">
                <a:solidFill>
                  <a:srgbClr val="011C50"/>
                </a:solidFill>
                <a:latin typeface="Telegraf"/>
              </a:rPr>
              <a:t> y </a:t>
            </a:r>
            <a:r>
              <a:rPr lang="en-US" sz="2133" dirty="0" err="1">
                <a:solidFill>
                  <a:srgbClr val="011C50"/>
                </a:solidFill>
                <a:latin typeface="Telegraf"/>
              </a:rPr>
              <a:t>plazos</a:t>
            </a:r>
            <a:r>
              <a:rPr lang="en-US" sz="2133" dirty="0">
                <a:solidFill>
                  <a:srgbClr val="011C50"/>
                </a:solidFill>
                <a:latin typeface="Telegraf"/>
              </a:rPr>
              <a:t> </a:t>
            </a:r>
            <a:r>
              <a:rPr lang="en-US" sz="2133" dirty="0" err="1">
                <a:solidFill>
                  <a:srgbClr val="011C50"/>
                </a:solidFill>
                <a:latin typeface="Telegraf"/>
              </a:rPr>
              <a:t>diferentes</a:t>
            </a:r>
            <a:r>
              <a:rPr lang="en-US" sz="2133" dirty="0">
                <a:solidFill>
                  <a:srgbClr val="011C50"/>
                </a:solidFill>
                <a:latin typeface="Telegraf"/>
              </a:rPr>
              <a:t> de </a:t>
            </a:r>
            <a:r>
              <a:rPr lang="en-US" sz="2133" dirty="0" err="1">
                <a:solidFill>
                  <a:srgbClr val="011C50"/>
                </a:solidFill>
                <a:latin typeface="Telegraf"/>
              </a:rPr>
              <a:t>acuerdo</a:t>
            </a:r>
            <a:r>
              <a:rPr lang="en-US" sz="2133" dirty="0">
                <a:solidFill>
                  <a:srgbClr val="011C50"/>
                </a:solidFill>
                <a:latin typeface="Telegraf"/>
              </a:rPr>
              <a:t> con </a:t>
            </a:r>
            <a:r>
              <a:rPr lang="en-US" sz="2133" dirty="0" err="1">
                <a:solidFill>
                  <a:srgbClr val="011C50"/>
                </a:solidFill>
                <a:latin typeface="Telegraf"/>
              </a:rPr>
              <a:t>el</a:t>
            </a:r>
            <a:r>
              <a:rPr lang="en-US" sz="2133" dirty="0">
                <a:solidFill>
                  <a:srgbClr val="011C50"/>
                </a:solidFill>
                <a:latin typeface="Telegraf"/>
              </a:rPr>
              <a:t> Art. 33</a:t>
            </a:r>
          </a:p>
          <a:p>
            <a:pPr algn="r">
              <a:lnSpc>
                <a:spcPts val="2773"/>
              </a:lnSpc>
              <a:spcBef>
                <a:spcPct val="0"/>
              </a:spcBef>
            </a:pPr>
            <a:r>
              <a:rPr lang="en-US" sz="2133" dirty="0">
                <a:solidFill>
                  <a:srgbClr val="011C50"/>
                </a:solidFill>
                <a:latin typeface="Telegraf"/>
              </a:rPr>
              <a:t>de la LGRA.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F2725216-8082-4763-AE51-3CB712A82C3A}"/>
              </a:ext>
            </a:extLst>
          </p:cNvPr>
          <p:cNvSpPr txBox="1"/>
          <p:nvPr/>
        </p:nvSpPr>
        <p:spPr>
          <a:xfrm>
            <a:off x="8987167" y="5718930"/>
            <a:ext cx="278326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i="1" dirty="0">
                <a:solidFill>
                  <a:srgbClr val="202124"/>
                </a:solidFill>
                <a:latin typeface="Helvetica" panose="020B0604020202020204" pitchFamily="34" charset="0"/>
              </a:rPr>
              <a:t>E</a:t>
            </a:r>
            <a:r>
              <a:rPr lang="es-MX" sz="900" b="0" i="1" dirty="0">
                <a:solidFill>
                  <a:srgbClr val="202124"/>
                </a:solidFill>
                <a:effectLst/>
                <a:latin typeface="Helvetica" panose="020B0604020202020204" pitchFamily="34" charset="0"/>
              </a:rPr>
              <a:t>s un instrumento de </a:t>
            </a:r>
            <a:r>
              <a:rPr lang="es-MX" sz="900" i="1" dirty="0">
                <a:solidFill>
                  <a:srgbClr val="202124"/>
                </a:solidFill>
                <a:latin typeface="Helvetica" panose="020B0604020202020204" pitchFamily="34" charset="0"/>
              </a:rPr>
              <a:t>rendición de cuentas que </a:t>
            </a:r>
            <a:r>
              <a:rPr lang="es-MX" sz="900" b="0" i="1" dirty="0">
                <a:solidFill>
                  <a:srgbClr val="202124"/>
                </a:solidFill>
                <a:effectLst/>
                <a:latin typeface="Helvetica" panose="020B0604020202020204" pitchFamily="34" charset="0"/>
              </a:rPr>
              <a:t>le obliga a los Servidores </a:t>
            </a:r>
            <a:r>
              <a:rPr lang="es-MX" sz="900" i="1" dirty="0">
                <a:solidFill>
                  <a:srgbClr val="202124"/>
                </a:solidFill>
                <a:latin typeface="Helvetica" panose="020B0604020202020204" pitchFamily="34" charset="0"/>
              </a:rPr>
              <a:t>P</a:t>
            </a:r>
            <a:r>
              <a:rPr lang="es-MX" sz="900" b="0" i="1" dirty="0">
                <a:solidFill>
                  <a:srgbClr val="202124"/>
                </a:solidFill>
                <a:effectLst/>
                <a:latin typeface="Helvetica" panose="020B0604020202020204" pitchFamily="34" charset="0"/>
              </a:rPr>
              <a:t>úblicos a realizar un informe pormenorizado de su patrimonio</a:t>
            </a:r>
            <a:endParaRPr lang="es-MX" sz="9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61000"/>
          </a:blip>
          <a:srcRect/>
          <a:stretch>
            <a:fillRect/>
          </a:stretch>
        </p:blipFill>
        <p:spPr>
          <a:xfrm>
            <a:off x="1221375" y="305489"/>
            <a:ext cx="9749250" cy="574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9"/>
          <p:cNvSpPr txBox="1"/>
          <p:nvPr/>
        </p:nvSpPr>
        <p:spPr>
          <a:xfrm>
            <a:off x="1938312" y="1670028"/>
            <a:ext cx="8315377" cy="3114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900" b="1" dirty="0" err="1">
                <a:solidFill>
                  <a:srgbClr val="000000"/>
                </a:solidFill>
                <a:latin typeface="Telegraf Bold"/>
              </a:rPr>
              <a:t>Declaración</a:t>
            </a:r>
            <a:r>
              <a:rPr lang="en-US" sz="2900" b="1" dirty="0">
                <a:solidFill>
                  <a:srgbClr val="000000"/>
                </a:solidFill>
                <a:latin typeface="Telegraf Bold"/>
              </a:rPr>
              <a:t> de </a:t>
            </a:r>
            <a:r>
              <a:rPr lang="en-US" sz="2900" b="1" dirty="0" err="1">
                <a:solidFill>
                  <a:srgbClr val="000000"/>
                </a:solidFill>
                <a:latin typeface="Telegraf Bold"/>
              </a:rPr>
              <a:t>intereses</a:t>
            </a:r>
            <a:r>
              <a:rPr lang="en-US" sz="2900" b="1" dirty="0">
                <a:solidFill>
                  <a:srgbClr val="000000"/>
                </a:solidFill>
                <a:latin typeface="Telegraf Bold"/>
              </a:rPr>
              <a:t>: </a:t>
            </a:r>
          </a:p>
          <a:p>
            <a:pPr algn="ctr">
              <a:lnSpc>
                <a:spcPts val="3480"/>
              </a:lnSpc>
            </a:pPr>
            <a:r>
              <a:rPr lang="en-US" sz="2900" dirty="0" err="1">
                <a:solidFill>
                  <a:srgbClr val="000000"/>
                </a:solidFill>
                <a:latin typeface="Telegraf Bold Bold"/>
              </a:rPr>
              <a:t>En</a:t>
            </a:r>
            <a:r>
              <a:rPr lang="en-US" sz="2900" dirty="0">
                <a:solidFill>
                  <a:srgbClr val="000000"/>
                </a:solidFill>
                <a:latin typeface="Telegraf Bold Bold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elegraf Bold Bold"/>
              </a:rPr>
              <a:t>cualquier</a:t>
            </a:r>
            <a:r>
              <a:rPr lang="en-US" sz="2900" dirty="0">
                <a:solidFill>
                  <a:srgbClr val="000000"/>
                </a:solidFill>
                <a:latin typeface="Telegraf Bold Bold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elegraf Bold Bold"/>
              </a:rPr>
              <a:t>momento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elegraf Bold"/>
              </a:rPr>
              <a:t>en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 que </a:t>
            </a:r>
            <a:r>
              <a:rPr lang="en-US" sz="2900" dirty="0" err="1">
                <a:solidFill>
                  <a:srgbClr val="000000"/>
                </a:solidFill>
                <a:latin typeface="Telegraf Bold"/>
              </a:rPr>
              <a:t>el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elegraf Bold"/>
              </a:rPr>
              <a:t>servidor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elegraf Bold"/>
              </a:rPr>
              <a:t>público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elegraf Bold"/>
              </a:rPr>
              <a:t>en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elegraf Bold"/>
              </a:rPr>
              <a:t>el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elegraf Bold"/>
              </a:rPr>
              <a:t>ejercicio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 de sus </a:t>
            </a:r>
            <a:r>
              <a:rPr lang="en-US" sz="2900" dirty="0" err="1">
                <a:solidFill>
                  <a:srgbClr val="000000"/>
                </a:solidFill>
                <a:latin typeface="Telegraf Bold"/>
              </a:rPr>
              <a:t>funciones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elegraf Bold"/>
              </a:rPr>
              <a:t>considere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 que se </a:t>
            </a:r>
            <a:r>
              <a:rPr lang="en-US" sz="2900" dirty="0" err="1">
                <a:solidFill>
                  <a:srgbClr val="000000"/>
                </a:solidFill>
                <a:latin typeface="Telegraf Bold"/>
              </a:rPr>
              <a:t>puede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elegraf Bold"/>
              </a:rPr>
              <a:t>actualizar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900" dirty="0">
                <a:solidFill>
                  <a:srgbClr val="000000"/>
                </a:solidFill>
                <a:latin typeface="Telegraf Bold Bold"/>
              </a:rPr>
              <a:t>un </a:t>
            </a:r>
            <a:r>
              <a:rPr lang="en-US" sz="2900" dirty="0" err="1">
                <a:solidFill>
                  <a:srgbClr val="000000"/>
                </a:solidFill>
                <a:latin typeface="Telegraf Bold Bold"/>
              </a:rPr>
              <a:t>posible</a:t>
            </a:r>
            <a:r>
              <a:rPr lang="en-US" sz="2900" dirty="0">
                <a:solidFill>
                  <a:srgbClr val="000000"/>
                </a:solidFill>
                <a:latin typeface="Telegraf Bold Bold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elegraf Bold Bold"/>
              </a:rPr>
              <a:t>conflicto</a:t>
            </a:r>
            <a:r>
              <a:rPr lang="en-US" sz="2900" dirty="0">
                <a:solidFill>
                  <a:srgbClr val="000000"/>
                </a:solidFill>
                <a:latin typeface="Telegraf Bold Bold"/>
              </a:rPr>
              <a:t> de </a:t>
            </a:r>
            <a:r>
              <a:rPr lang="en-US" sz="2900" dirty="0" err="1">
                <a:solidFill>
                  <a:srgbClr val="000000"/>
                </a:solidFill>
                <a:latin typeface="Telegraf Bold Bold"/>
              </a:rPr>
              <a:t>interés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elegraf Bold"/>
              </a:rPr>
              <a:t>cuyo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elegraf Bold"/>
              </a:rPr>
              <a:t>formato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 se </a:t>
            </a:r>
            <a:r>
              <a:rPr lang="en-US" sz="2900" dirty="0" err="1">
                <a:solidFill>
                  <a:srgbClr val="000000"/>
                </a:solidFill>
                <a:latin typeface="Telegraf Bold"/>
              </a:rPr>
              <a:t>dará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 a </a:t>
            </a:r>
            <a:r>
              <a:rPr lang="en-US" sz="2900" dirty="0" err="1">
                <a:solidFill>
                  <a:srgbClr val="000000"/>
                </a:solidFill>
                <a:latin typeface="Telegraf Bold"/>
              </a:rPr>
              <a:t>conocer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elegraf Bold"/>
              </a:rPr>
              <a:t>en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elegraf Bold"/>
              </a:rPr>
              <a:t>su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elegraf Bold"/>
              </a:rPr>
              <a:t>momento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 por </a:t>
            </a:r>
            <a:r>
              <a:rPr lang="en-US" sz="2900" dirty="0" err="1">
                <a:solidFill>
                  <a:srgbClr val="000000"/>
                </a:solidFill>
                <a:latin typeface="Telegraf Bold"/>
              </a:rPr>
              <a:t>parte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 del </a:t>
            </a:r>
            <a:r>
              <a:rPr lang="en-US" sz="2900" dirty="0" err="1">
                <a:solidFill>
                  <a:srgbClr val="000000"/>
                </a:solidFill>
                <a:latin typeface="Telegraf Bold"/>
              </a:rPr>
              <a:t>Comité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elegraf Bold"/>
              </a:rPr>
              <a:t>Coordinador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 del Sistema Nacional </a:t>
            </a:r>
            <a:r>
              <a:rPr lang="en-US" sz="2900" dirty="0" err="1">
                <a:solidFill>
                  <a:srgbClr val="000000"/>
                </a:solidFill>
                <a:latin typeface="Telegraf Bold"/>
              </a:rPr>
              <a:t>Anticorrupción</a:t>
            </a:r>
            <a:r>
              <a:rPr lang="en-US" sz="2900" dirty="0">
                <a:solidFill>
                  <a:srgbClr val="000000"/>
                </a:solidFill>
                <a:latin typeface="Telegraf Bold"/>
              </a:rPr>
              <a:t>.</a:t>
            </a:r>
          </a:p>
          <a:p>
            <a:pPr>
              <a:lnSpc>
                <a:spcPts val="3480"/>
              </a:lnSpc>
            </a:pPr>
            <a:endParaRPr lang="en-US" sz="2900" dirty="0">
              <a:solidFill>
                <a:srgbClr val="000000"/>
              </a:solidFill>
              <a:latin typeface="Telegraf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941036" y="884821"/>
            <a:ext cx="4265357" cy="2207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467" dirty="0">
                <a:solidFill>
                  <a:schemeClr val="accent2"/>
                </a:solidFill>
                <a:latin typeface="Telegraf Bold Bold"/>
              </a:rPr>
              <a:t>05</a:t>
            </a:r>
          </a:p>
          <a:p>
            <a:pPr>
              <a:lnSpc>
                <a:spcPts val="4160"/>
              </a:lnSpc>
            </a:pPr>
            <a:r>
              <a:rPr lang="en-US" sz="3467" dirty="0" err="1">
                <a:solidFill>
                  <a:schemeClr val="accent2"/>
                </a:solidFill>
                <a:latin typeface="Telegraf Bold Bold"/>
              </a:rPr>
              <a:t>Clasificación</a:t>
            </a:r>
            <a:r>
              <a:rPr lang="en-US" sz="3467" dirty="0">
                <a:solidFill>
                  <a:schemeClr val="accent2"/>
                </a:solidFill>
                <a:latin typeface="Telegraf Bold Bold"/>
              </a:rPr>
              <a:t> del </a:t>
            </a:r>
            <a:r>
              <a:rPr lang="en-US" sz="3467" dirty="0" err="1">
                <a:solidFill>
                  <a:schemeClr val="accent2"/>
                </a:solidFill>
                <a:latin typeface="Telegraf Bold Bold"/>
              </a:rPr>
              <a:t>Padrón</a:t>
            </a:r>
            <a:r>
              <a:rPr lang="en-US" sz="3467" dirty="0">
                <a:solidFill>
                  <a:schemeClr val="accent2"/>
                </a:solidFill>
                <a:latin typeface="Telegraf Bold Bold"/>
              </a:rPr>
              <a:t> </a:t>
            </a:r>
            <a:r>
              <a:rPr lang="en-US" sz="3467" dirty="0" err="1">
                <a:solidFill>
                  <a:schemeClr val="accent2"/>
                </a:solidFill>
                <a:latin typeface="Telegraf Bold Bold"/>
              </a:rPr>
              <a:t>Obligado</a:t>
            </a:r>
            <a:endParaRPr lang="en-US" sz="3467" dirty="0">
              <a:solidFill>
                <a:schemeClr val="accent2"/>
              </a:solidFill>
              <a:latin typeface="Telegraf Bold Bold"/>
            </a:endParaRPr>
          </a:p>
          <a:p>
            <a:pPr>
              <a:lnSpc>
                <a:spcPts val="5120"/>
              </a:lnSpc>
            </a:pPr>
            <a:endParaRPr lang="en-US" sz="3467" dirty="0">
              <a:latin typeface="Telegraf Bol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41036" y="3022600"/>
            <a:ext cx="4265357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1783" dirty="0">
                <a:latin typeface="Open Sans"/>
              </a:rPr>
              <a:t>Las personas </a:t>
            </a:r>
            <a:r>
              <a:rPr lang="en-US" sz="1783" dirty="0" err="1">
                <a:latin typeface="Open Sans"/>
              </a:rPr>
              <a:t>servidoras</a:t>
            </a:r>
            <a:r>
              <a:rPr lang="en-US" sz="1783" dirty="0">
                <a:latin typeface="Open Sans"/>
              </a:rPr>
              <a:t> </a:t>
            </a:r>
            <a:r>
              <a:rPr lang="en-US" sz="1783" dirty="0" err="1">
                <a:latin typeface="Open Sans"/>
              </a:rPr>
              <a:t>públicas</a:t>
            </a:r>
            <a:r>
              <a:rPr lang="en-US" sz="1783" dirty="0">
                <a:latin typeface="Open Sans"/>
              </a:rPr>
              <a:t> con </a:t>
            </a:r>
            <a:r>
              <a:rPr lang="en-US" sz="1783" dirty="0" err="1">
                <a:latin typeface="Open Sans"/>
              </a:rPr>
              <a:t>nivel</a:t>
            </a:r>
            <a:r>
              <a:rPr lang="en-US" sz="1783" dirty="0">
                <a:latin typeface="Open Sans"/>
              </a:rPr>
              <a:t> </a:t>
            </a:r>
            <a:r>
              <a:rPr lang="en-US" sz="1783" dirty="0" err="1">
                <a:latin typeface="Open Sans"/>
              </a:rPr>
              <a:t>menor</a:t>
            </a:r>
            <a:r>
              <a:rPr lang="en-US" sz="1783" dirty="0">
                <a:latin typeface="Open Sans"/>
              </a:rPr>
              <a:t> a </a:t>
            </a:r>
            <a:r>
              <a:rPr lang="en-US" sz="1783" dirty="0" err="1">
                <a:latin typeface="Open Sans"/>
              </a:rPr>
              <a:t>Jefatura</a:t>
            </a:r>
            <a:r>
              <a:rPr lang="en-US" sz="1783" dirty="0">
                <a:latin typeface="Open Sans"/>
              </a:rPr>
              <a:t> u </a:t>
            </a:r>
            <a:r>
              <a:rPr lang="en-US" sz="1783" dirty="0" err="1">
                <a:latin typeface="Open Sans"/>
              </a:rPr>
              <a:t>homólogo</a:t>
            </a:r>
            <a:r>
              <a:rPr lang="en-US" sz="1783" dirty="0">
                <a:latin typeface="Open Sans"/>
              </a:rPr>
              <a:t> = </a:t>
            </a:r>
            <a:r>
              <a:rPr lang="en-US" sz="1783" dirty="0">
                <a:latin typeface="Open Sans Bold"/>
              </a:rPr>
              <a:t>SIMPLIFICADA </a:t>
            </a:r>
            <a:r>
              <a:rPr lang="en-US" sz="1783" b="1" dirty="0" err="1">
                <a:latin typeface="Open Sans Bold"/>
              </a:rPr>
              <a:t>en</a:t>
            </a:r>
            <a:r>
              <a:rPr lang="en-US" sz="1783" b="1" dirty="0">
                <a:latin typeface="Open Sans Bold"/>
              </a:rPr>
              <a:t> 7 </a:t>
            </a:r>
            <a:r>
              <a:rPr lang="en-US" sz="1783" b="1" dirty="0" err="1">
                <a:latin typeface="Open Sans Bold"/>
              </a:rPr>
              <a:t>rubros</a:t>
            </a:r>
            <a:endParaRPr lang="en-US" sz="1783" b="1" dirty="0">
              <a:latin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031520" y="3831726"/>
            <a:ext cx="4265357" cy="531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endParaRPr sz="120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6073" r="5767"/>
          <a:stretch>
            <a:fillRect/>
          </a:stretch>
        </p:blipFill>
        <p:spPr>
          <a:xfrm>
            <a:off x="331569" y="1418741"/>
            <a:ext cx="6096000" cy="381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0"/>
          <p:cNvSpPr txBox="1"/>
          <p:nvPr/>
        </p:nvSpPr>
        <p:spPr>
          <a:xfrm>
            <a:off x="6941036" y="4322104"/>
            <a:ext cx="4265357" cy="1061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1783" dirty="0">
                <a:latin typeface="Open Sans"/>
              </a:rPr>
              <a:t>Las personas </a:t>
            </a:r>
            <a:r>
              <a:rPr lang="en-US" sz="1783" dirty="0" err="1">
                <a:latin typeface="Open Sans"/>
              </a:rPr>
              <a:t>servidoras</a:t>
            </a:r>
            <a:r>
              <a:rPr lang="en-US" sz="1783" dirty="0">
                <a:latin typeface="Open Sans"/>
              </a:rPr>
              <a:t> </a:t>
            </a:r>
            <a:r>
              <a:rPr lang="en-US" sz="1783" dirty="0" err="1">
                <a:latin typeface="Open Sans"/>
              </a:rPr>
              <a:t>públicas</a:t>
            </a:r>
            <a:r>
              <a:rPr lang="en-US" sz="1783" dirty="0">
                <a:latin typeface="Open Sans"/>
              </a:rPr>
              <a:t> con </a:t>
            </a:r>
            <a:r>
              <a:rPr lang="en-US" sz="1783" dirty="0" err="1">
                <a:latin typeface="Open Sans"/>
              </a:rPr>
              <a:t>nivel</a:t>
            </a:r>
            <a:r>
              <a:rPr lang="en-US" sz="1783" dirty="0">
                <a:latin typeface="Open Sans"/>
              </a:rPr>
              <a:t> de </a:t>
            </a:r>
            <a:r>
              <a:rPr lang="en-US" sz="1783" dirty="0" err="1">
                <a:latin typeface="Open Sans"/>
              </a:rPr>
              <a:t>Jefatura</a:t>
            </a:r>
            <a:r>
              <a:rPr lang="en-US" sz="1783" dirty="0">
                <a:latin typeface="Open Sans"/>
              </a:rPr>
              <a:t> u </a:t>
            </a:r>
            <a:r>
              <a:rPr lang="en-US" sz="1783" dirty="0" err="1">
                <a:latin typeface="Open Sans"/>
              </a:rPr>
              <a:t>homólogo</a:t>
            </a:r>
            <a:r>
              <a:rPr lang="en-US" sz="1783" dirty="0">
                <a:latin typeface="Open Sans"/>
              </a:rPr>
              <a:t> hasta </a:t>
            </a:r>
            <a:r>
              <a:rPr lang="en-US" sz="1783" dirty="0" err="1">
                <a:latin typeface="Open Sans"/>
              </a:rPr>
              <a:t>el</a:t>
            </a:r>
            <a:r>
              <a:rPr lang="en-US" sz="1783" dirty="0">
                <a:latin typeface="Open Sans"/>
              </a:rPr>
              <a:t> </a:t>
            </a:r>
            <a:r>
              <a:rPr lang="en-US" sz="1783" dirty="0" err="1">
                <a:latin typeface="Open Sans"/>
              </a:rPr>
              <a:t>Presidente</a:t>
            </a:r>
            <a:r>
              <a:rPr lang="en-US" sz="1783" dirty="0">
                <a:latin typeface="Open Sans"/>
              </a:rPr>
              <a:t> Municipal = </a:t>
            </a:r>
            <a:r>
              <a:rPr lang="en-US" sz="1783" dirty="0">
                <a:latin typeface="Open Sans Bold"/>
              </a:rPr>
              <a:t>GENERAL </a:t>
            </a:r>
            <a:r>
              <a:rPr lang="en-US" sz="1783" dirty="0" err="1">
                <a:latin typeface="Open Sans Bold"/>
              </a:rPr>
              <a:t>en</a:t>
            </a:r>
            <a:r>
              <a:rPr lang="en-US" sz="1783" dirty="0">
                <a:latin typeface="Open Sans Bold"/>
              </a:rPr>
              <a:t> </a:t>
            </a:r>
            <a:r>
              <a:rPr lang="x-none" sz="1600" b="1" dirty="0">
                <a:latin typeface="Helvetica" panose="020B0604020202020204" pitchFamily="34" charset="0"/>
              </a:rPr>
              <a:t>22 rubros</a:t>
            </a:r>
            <a:endParaRPr lang="en-US" sz="1783" dirty="0">
              <a:latin typeface="Open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127</TotalTime>
  <Words>1492</Words>
  <Application>Microsoft Office PowerPoint</Application>
  <PresentationFormat>Personalizado</PresentationFormat>
  <Paragraphs>159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Retrospección</vt:lpstr>
      <vt:lpstr>1_Retrospección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Acuse de Declaración Fiscal  SAT</vt:lpstr>
      <vt:lpstr>Opinión de Cumplimiento emitido por el SAT</vt:lpstr>
      <vt:lpstr>Constancia de Percepciones emitida por el Depto. de Nominas.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Flores</dc:creator>
  <cp:lastModifiedBy>CONTR.035</cp:lastModifiedBy>
  <cp:revision>16</cp:revision>
  <dcterms:created xsi:type="dcterms:W3CDTF">2023-04-14T18:51:18Z</dcterms:created>
  <dcterms:modified xsi:type="dcterms:W3CDTF">2024-04-23T20:11:55Z</dcterms:modified>
</cp:coreProperties>
</file>